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4630400" cy="8229600"/>
  <p:notesSz cx="8229600" cy="14630400"/>
  <p:embeddedFontLst>
    <p:embeddedFont>
      <p:font typeface="Barlow"/>
      <p:regular r:id="rId26"/>
    </p:embeddedFont>
    <p:embeddedFont>
      <p:font typeface="Barlow"/>
      <p:regular r:id="rId27"/>
    </p:embeddedFont>
    <p:embeddedFont>
      <p:font typeface="Barlow"/>
      <p:regular r:id="rId28"/>
    </p:embeddedFont>
    <p:embeddedFont>
      <p:font typeface="Barlow"/>
      <p:regular r:id="rId29"/>
    </p:embeddedFont>
    <p:embeddedFont>
      <p:font typeface="Montserrat"/>
      <p:regular r:id="rId30"/>
    </p:embeddedFont>
    <p:embeddedFont>
      <p:font typeface="Montserrat"/>
      <p:regular r:id="rId31"/>
    </p:embeddedFont>
    <p:embeddedFont>
      <p:font typeface="Montserrat"/>
      <p:regular r:id="rId32"/>
    </p:embeddedFont>
    <p:embeddedFont>
      <p:font typeface="Montserrat"/>
      <p:regular r:id="rId3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26" Type="http://schemas.openxmlformats.org/officeDocument/2006/relationships/font" Target="fonts/font1.fntdata"/><Relationship Id="rId27" Type="http://schemas.openxmlformats.org/officeDocument/2006/relationships/font" Target="fonts/font2.fntdata"/><Relationship Id="rId28" Type="http://schemas.openxmlformats.org/officeDocument/2006/relationships/font" Target="fonts/font3.fntdata"/><Relationship Id="rId29" Type="http://schemas.openxmlformats.org/officeDocument/2006/relationships/font" Target="fonts/font4.fntdata"/><Relationship Id="rId30" Type="http://schemas.openxmlformats.org/officeDocument/2006/relationships/font" Target="fonts/font5.fntdata"/><Relationship Id="rId31" Type="http://schemas.openxmlformats.org/officeDocument/2006/relationships/font" Target="fonts/font6.fntdata"/><Relationship Id="rId32" Type="http://schemas.openxmlformats.org/officeDocument/2006/relationships/font" Target="fonts/font7.fntdata"/><Relationship Id="rId3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C32"/>
          </a:solidFill>
          <a:ln/>
        </p:spPr>
      </p:sp>
      <p:sp>
        <p:nvSpPr>
          <p:cNvPr id="3" name="Shape 1"/>
          <p:cNvSpPr/>
          <p:nvPr/>
        </p:nvSpPr>
        <p:spPr>
          <a:xfrm>
            <a:off x="0" y="0"/>
            <a:ext cx="14630400" cy="8229600"/>
          </a:xfrm>
          <a:prstGeom prst="rect">
            <a:avLst/>
          </a:prstGeom>
          <a:solidFill>
            <a:srgbClr val="282C32"/>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slideLayout" Target="../slideLayouts/slideLayout16.xml"/><Relationship Id="rId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slideLayout" Target="../slideLayouts/slideLayout19.xml"/><Relationship Id="rId6"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2475786"/>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How to Hack an ATM Machine: Dispensing Cash on Demand</a:t>
            </a:r>
            <a:endParaRPr lang="en-US" sz="4450" dirty="0"/>
          </a:p>
        </p:txBody>
      </p:sp>
      <p:sp>
        <p:nvSpPr>
          <p:cNvPr id="4" name="Text 1"/>
          <p:cNvSpPr/>
          <p:nvPr/>
        </p:nvSpPr>
        <p:spPr>
          <a:xfrm>
            <a:off x="758309" y="4226123"/>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Exploring Exploitation Methods and Stealth Tactics for ATM Hacking.</a:t>
            </a:r>
            <a:endParaRPr lang="en-US" sz="1700" dirty="0"/>
          </a:p>
        </p:txBody>
      </p:sp>
      <p:sp>
        <p:nvSpPr>
          <p:cNvPr id="5" name="Text 2"/>
          <p:cNvSpPr/>
          <p:nvPr/>
        </p:nvSpPr>
        <p:spPr>
          <a:xfrm>
            <a:off x="758309" y="4816554"/>
            <a:ext cx="7627382" cy="346710"/>
          </a:xfrm>
          <a:prstGeom prst="rect">
            <a:avLst/>
          </a:prstGeom>
          <a:noFill/>
          <a:ln/>
        </p:spPr>
        <p:txBody>
          <a:bodyPr wrap="none" lIns="0" tIns="0" rIns="0" bIns="0" rtlCol="0" anchor="t"/>
          <a:lstStyle/>
          <a:p>
            <a:pPr algn="l" indent="0" marL="0">
              <a:lnSpc>
                <a:spcPts val="2700"/>
              </a:lnSpc>
              <a:buNone/>
            </a:pPr>
            <a:endParaRPr lang="en-US" sz="1700" dirty="0"/>
          </a:p>
        </p:txBody>
      </p:sp>
      <p:sp>
        <p:nvSpPr>
          <p:cNvPr id="6" name="Text 3"/>
          <p:cNvSpPr/>
          <p:nvPr/>
        </p:nvSpPr>
        <p:spPr>
          <a:xfrm>
            <a:off x="758309" y="5406985"/>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By: Dennis Freyman</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896541"/>
            <a:ext cx="8652629"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USB Exploitation (Mid Practicality)</a:t>
            </a:r>
            <a:endParaRPr lang="en-US" sz="4450" dirty="0"/>
          </a:p>
        </p:txBody>
      </p:sp>
      <p:pic>
        <p:nvPicPr>
          <p:cNvPr id="3" name="Image 0" descr="preencoded.png">    </p:cNvPr>
          <p:cNvPicPr>
            <a:picLocks noChangeAspect="1"/>
          </p:cNvPicPr>
          <p:nvPr/>
        </p:nvPicPr>
        <p:blipFill>
          <a:blip r:embed="rId1"/>
          <a:stretch>
            <a:fillRect/>
          </a:stretch>
        </p:blipFill>
        <p:spPr>
          <a:xfrm>
            <a:off x="2106811" y="2042517"/>
            <a:ext cx="3724394" cy="2301835"/>
          </a:xfrm>
          <a:prstGeom prst="rect">
            <a:avLst/>
          </a:prstGeom>
        </p:spPr>
      </p:pic>
      <p:sp>
        <p:nvSpPr>
          <p:cNvPr id="4" name="Text 1"/>
          <p:cNvSpPr/>
          <p:nvPr/>
        </p:nvSpPr>
        <p:spPr>
          <a:xfrm>
            <a:off x="2543651" y="4615101"/>
            <a:ext cx="2850713" cy="356235"/>
          </a:xfrm>
          <a:prstGeom prst="rect">
            <a:avLst/>
          </a:prstGeom>
          <a:noFill/>
          <a:ln/>
        </p:spPr>
        <p:txBody>
          <a:bodyPr wrap="none" lIns="0" tIns="0" rIns="0" bIns="0" rtlCol="0" anchor="t"/>
          <a:lstStyle/>
          <a:p>
            <a:pPr algn="ct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Pros:</a:t>
            </a:r>
            <a:endParaRPr lang="en-US" sz="2200" dirty="0"/>
          </a:p>
        </p:txBody>
      </p:sp>
      <p:sp>
        <p:nvSpPr>
          <p:cNvPr id="5" name="Text 2"/>
          <p:cNvSpPr/>
          <p:nvPr/>
        </p:nvSpPr>
        <p:spPr>
          <a:xfrm>
            <a:off x="758309" y="5101233"/>
            <a:ext cx="6421517"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Easy to execute if the ATM has accessible USB ports.</a:t>
            </a:r>
            <a:endParaRPr lang="en-US" sz="1700" dirty="0"/>
          </a:p>
        </p:txBody>
      </p:sp>
      <p:sp>
        <p:nvSpPr>
          <p:cNvPr id="6" name="Text 3"/>
          <p:cNvSpPr/>
          <p:nvPr/>
        </p:nvSpPr>
        <p:spPr>
          <a:xfrm>
            <a:off x="758309" y="5523667"/>
            <a:ext cx="6421517"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Requires minimal technical skill if using pre-made malware like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Ploutus-D</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t>
            </a:r>
            <a:endParaRPr lang="en-US" sz="1700" dirty="0"/>
          </a:p>
        </p:txBody>
      </p:sp>
      <p:sp>
        <p:nvSpPr>
          <p:cNvPr id="7" name="Text 4"/>
          <p:cNvSpPr/>
          <p:nvPr/>
        </p:nvSpPr>
        <p:spPr>
          <a:xfrm>
            <a:off x="758309" y="6292810"/>
            <a:ext cx="6421517"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Effective even on outdated ATMs that lack physical port protections.</a:t>
            </a:r>
            <a:endParaRPr lang="en-US" sz="1700" dirty="0"/>
          </a:p>
        </p:txBody>
      </p:sp>
      <p:pic>
        <p:nvPicPr>
          <p:cNvPr id="8" name="Image 1" descr="preencoded.png">    </p:cNvPr>
          <p:cNvPicPr>
            <a:picLocks noChangeAspect="1"/>
          </p:cNvPicPr>
          <p:nvPr/>
        </p:nvPicPr>
        <p:blipFill>
          <a:blip r:embed="rId2"/>
          <a:stretch>
            <a:fillRect/>
          </a:stretch>
        </p:blipFill>
        <p:spPr>
          <a:xfrm>
            <a:off x="8799076" y="2042517"/>
            <a:ext cx="3724394" cy="2301835"/>
          </a:xfrm>
          <a:prstGeom prst="rect">
            <a:avLst/>
          </a:prstGeom>
        </p:spPr>
      </p:pic>
      <p:sp>
        <p:nvSpPr>
          <p:cNvPr id="9" name="Text 5"/>
          <p:cNvSpPr/>
          <p:nvPr/>
        </p:nvSpPr>
        <p:spPr>
          <a:xfrm>
            <a:off x="9235916" y="4615101"/>
            <a:ext cx="2850713" cy="356235"/>
          </a:xfrm>
          <a:prstGeom prst="rect">
            <a:avLst/>
          </a:prstGeom>
          <a:noFill/>
          <a:ln/>
        </p:spPr>
        <p:txBody>
          <a:bodyPr wrap="none" lIns="0" tIns="0" rIns="0" bIns="0" rtlCol="0" anchor="t"/>
          <a:lstStyle/>
          <a:p>
            <a:pPr algn="ctr"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Cons:</a:t>
            </a:r>
            <a:endParaRPr lang="en-US" sz="2200" dirty="0"/>
          </a:p>
        </p:txBody>
      </p:sp>
      <p:sp>
        <p:nvSpPr>
          <p:cNvPr id="10" name="Text 6"/>
          <p:cNvSpPr/>
          <p:nvPr/>
        </p:nvSpPr>
        <p:spPr>
          <a:xfrm>
            <a:off x="7450574" y="5101233"/>
            <a:ext cx="6421517"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Requires physical access to the ATM, increasing the risk of detection.</a:t>
            </a:r>
            <a:endParaRPr lang="en-US" sz="1700" dirty="0"/>
          </a:p>
        </p:txBody>
      </p:sp>
      <p:sp>
        <p:nvSpPr>
          <p:cNvPr id="11" name="Text 7"/>
          <p:cNvSpPr/>
          <p:nvPr/>
        </p:nvSpPr>
        <p:spPr>
          <a:xfrm>
            <a:off x="7450574" y="5870377"/>
            <a:ext cx="6421517"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Modern ATMs may have USB ports disabled or shielded behind tamper-resistant enclosures.</a:t>
            </a:r>
            <a:endParaRPr lang="en-US" sz="1700" dirty="0"/>
          </a:p>
        </p:txBody>
      </p:sp>
      <p:sp>
        <p:nvSpPr>
          <p:cNvPr id="12" name="Text 8"/>
          <p:cNvSpPr/>
          <p:nvPr/>
        </p:nvSpPr>
        <p:spPr>
          <a:xfrm>
            <a:off x="7450574" y="6639520"/>
            <a:ext cx="6421517"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Malware may fail if the ATM has updated security patches or endpoint protection software.</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74890"/>
          </a:xfrm>
          <a:prstGeom prst="rect">
            <a:avLst/>
          </a:prstGeom>
        </p:spPr>
      </p:pic>
      <p:sp>
        <p:nvSpPr>
          <p:cNvPr id="3" name="Text 0"/>
          <p:cNvSpPr/>
          <p:nvPr/>
        </p:nvSpPr>
        <p:spPr>
          <a:xfrm>
            <a:off x="552926" y="2534841"/>
            <a:ext cx="8765262" cy="519708"/>
          </a:xfrm>
          <a:prstGeom prst="rect">
            <a:avLst/>
          </a:prstGeom>
          <a:noFill/>
          <a:ln/>
        </p:spPr>
        <p:txBody>
          <a:bodyPr wrap="none" lIns="0" tIns="0" rIns="0" bIns="0" rtlCol="0" anchor="t"/>
          <a:lstStyle/>
          <a:p>
            <a:pPr algn="l" indent="0" marL="0">
              <a:lnSpc>
                <a:spcPts val="4050"/>
              </a:lnSpc>
              <a:buNone/>
            </a:pPr>
            <a:r>
              <a:rPr lang="en-US" sz="3250" b="1" dirty="0">
                <a:solidFill>
                  <a:srgbClr val="9998FF"/>
                </a:solidFill>
                <a:latin typeface="Barlow Bold" pitchFamily="34" charset="0"/>
                <a:ea typeface="Barlow Bold" pitchFamily="34" charset="-122"/>
                <a:cs typeface="Barlow Bold" pitchFamily="34" charset="-120"/>
              </a:rPr>
              <a:t>Step-by-Step: How to Perform USB Exploitation</a:t>
            </a:r>
            <a:endParaRPr lang="en-US" sz="3250" dirty="0"/>
          </a:p>
        </p:txBody>
      </p:sp>
      <p:sp>
        <p:nvSpPr>
          <p:cNvPr id="4" name="Shape 1"/>
          <p:cNvSpPr/>
          <p:nvPr/>
        </p:nvSpPr>
        <p:spPr>
          <a:xfrm>
            <a:off x="552926" y="3291483"/>
            <a:ext cx="355402" cy="355402"/>
          </a:xfrm>
          <a:prstGeom prst="roundRect">
            <a:avLst>
              <a:gd name="adj" fmla="val 40010"/>
            </a:avLst>
          </a:prstGeom>
          <a:solidFill>
            <a:srgbClr val="282C32"/>
          </a:solidFill>
          <a:ln/>
          <a:effectLst>
            <a:outerShdw sx="100000" sy="100000" kx="0" ky="0" algn="bl" rotWithShape="0" blurRad="39370" dist="19050" dir="13500000">
              <a:srgbClr val="ffffff">
                <a:alpha val="10000"/>
              </a:srgbClr>
            </a:outerShdw>
          </a:effectLst>
        </p:spPr>
      </p:sp>
      <p:sp>
        <p:nvSpPr>
          <p:cNvPr id="5" name="Text 2"/>
          <p:cNvSpPr/>
          <p:nvPr/>
        </p:nvSpPr>
        <p:spPr>
          <a:xfrm>
            <a:off x="605850" y="3313212"/>
            <a:ext cx="249436" cy="311825"/>
          </a:xfrm>
          <a:prstGeom prst="rect">
            <a:avLst/>
          </a:prstGeom>
          <a:noFill/>
          <a:ln/>
        </p:spPr>
        <p:txBody>
          <a:bodyPr wrap="none" lIns="0" tIns="0" rIns="0" bIns="0" rtlCol="0" anchor="t"/>
          <a:lstStyle/>
          <a:p>
            <a:pPr algn="ctr" indent="0" marL="0">
              <a:lnSpc>
                <a:spcPts val="1950"/>
              </a:lnSpc>
              <a:buNone/>
            </a:pPr>
            <a:r>
              <a:rPr lang="en-US" sz="1950" b="1" dirty="0">
                <a:solidFill>
                  <a:srgbClr val="EEEFF5"/>
                </a:solidFill>
                <a:latin typeface="Barlow Bold" pitchFamily="34" charset="0"/>
                <a:ea typeface="Barlow Bold" pitchFamily="34" charset="-122"/>
                <a:cs typeface="Barlow Bold" pitchFamily="34" charset="-120"/>
              </a:rPr>
              <a:t>1</a:t>
            </a:r>
            <a:endParaRPr lang="en-US" sz="1950" dirty="0"/>
          </a:p>
        </p:txBody>
      </p:sp>
      <p:sp>
        <p:nvSpPr>
          <p:cNvPr id="6" name="Text 3"/>
          <p:cNvSpPr/>
          <p:nvPr/>
        </p:nvSpPr>
        <p:spPr>
          <a:xfrm>
            <a:off x="1066205" y="3345775"/>
            <a:ext cx="2078831" cy="259794"/>
          </a:xfrm>
          <a:prstGeom prst="rect">
            <a:avLst/>
          </a:prstGeom>
          <a:noFill/>
          <a:ln/>
        </p:spPr>
        <p:txBody>
          <a:bodyPr wrap="none" lIns="0" tIns="0" rIns="0" bIns="0" rtlCol="0" anchor="t"/>
          <a:lstStyle/>
          <a:p>
            <a:pPr algn="l" indent="0" marL="0">
              <a:lnSpc>
                <a:spcPts val="2000"/>
              </a:lnSpc>
              <a:buNone/>
            </a:pPr>
            <a:r>
              <a:rPr lang="en-US" sz="1600" b="1" dirty="0">
                <a:solidFill>
                  <a:srgbClr val="EEEFF5"/>
                </a:solidFill>
                <a:latin typeface="Barlow Bold" pitchFamily="34" charset="0"/>
                <a:ea typeface="Barlow Bold" pitchFamily="34" charset="-122"/>
                <a:cs typeface="Barlow Bold" pitchFamily="34" charset="-120"/>
              </a:rPr>
              <a:t>Preparation:</a:t>
            </a:r>
            <a:endParaRPr lang="en-US" sz="1600" dirty="0"/>
          </a:p>
        </p:txBody>
      </p:sp>
      <p:sp>
        <p:nvSpPr>
          <p:cNvPr id="7" name="Text 4"/>
          <p:cNvSpPr/>
          <p:nvPr/>
        </p:nvSpPr>
        <p:spPr>
          <a:xfrm>
            <a:off x="1066205" y="3700343"/>
            <a:ext cx="6150293" cy="505539"/>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Acquire malware like </a:t>
            </a:r>
            <a:pPr algn="l" indent="0" marL="0">
              <a:lnSpc>
                <a:spcPts val="1950"/>
              </a:lnSpc>
              <a:buNone/>
            </a:pPr>
            <a:r>
              <a:rPr lang="en-US" sz="1200" b="1" dirty="0">
                <a:solidFill>
                  <a:srgbClr val="EEEFF5"/>
                </a:solidFill>
                <a:latin typeface="Montserrat" pitchFamily="34" charset="0"/>
                <a:ea typeface="Montserrat" pitchFamily="34" charset="-122"/>
                <a:cs typeface="Montserrat" pitchFamily="34" charset="-120"/>
              </a:rPr>
              <a:t>Ploutus-D</a:t>
            </a:r>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 or </a:t>
            </a:r>
            <a:pPr algn="l" indent="0" marL="0">
              <a:lnSpc>
                <a:spcPts val="1950"/>
              </a:lnSpc>
              <a:buNone/>
            </a:pPr>
            <a:r>
              <a:rPr lang="en-US" sz="1200" b="1" dirty="0">
                <a:solidFill>
                  <a:srgbClr val="EEEFF5"/>
                </a:solidFill>
                <a:latin typeface="Montserrat" pitchFamily="34" charset="0"/>
                <a:ea typeface="Montserrat" pitchFamily="34" charset="-122"/>
                <a:cs typeface="Montserrat" pitchFamily="34" charset="-120"/>
              </a:rPr>
              <a:t>Cutlet Maker</a:t>
            </a:r>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 and load it onto a USB drive.</a:t>
            </a:r>
            <a:endParaRPr lang="en-US" sz="1200" dirty="0"/>
          </a:p>
        </p:txBody>
      </p:sp>
      <p:sp>
        <p:nvSpPr>
          <p:cNvPr id="8" name="Text 5"/>
          <p:cNvSpPr/>
          <p:nvPr/>
        </p:nvSpPr>
        <p:spPr>
          <a:xfrm>
            <a:off x="1066205" y="4261128"/>
            <a:ext cx="6150293" cy="252770"/>
          </a:xfrm>
          <a:prstGeom prst="rect">
            <a:avLst/>
          </a:prstGeom>
          <a:noFill/>
          <a:ln/>
        </p:spPr>
        <p:txBody>
          <a:bodyPr wrap="non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Scout the ATM location to identify accessible USB ports behind panels.</a:t>
            </a:r>
            <a:endParaRPr lang="en-US" sz="1200" dirty="0"/>
          </a:p>
        </p:txBody>
      </p:sp>
      <p:sp>
        <p:nvSpPr>
          <p:cNvPr id="9" name="Shape 6"/>
          <p:cNvSpPr/>
          <p:nvPr/>
        </p:nvSpPr>
        <p:spPr>
          <a:xfrm>
            <a:off x="7413903" y="3291483"/>
            <a:ext cx="355402" cy="355402"/>
          </a:xfrm>
          <a:prstGeom prst="roundRect">
            <a:avLst>
              <a:gd name="adj" fmla="val 40010"/>
            </a:avLst>
          </a:prstGeom>
          <a:solidFill>
            <a:srgbClr val="282C32"/>
          </a:solidFill>
          <a:ln/>
          <a:effectLst>
            <a:outerShdw sx="100000" sy="100000" kx="0" ky="0" algn="bl" rotWithShape="0" blurRad="39370" dist="19050" dir="13500000">
              <a:srgbClr val="ffffff">
                <a:alpha val="10000"/>
              </a:srgbClr>
            </a:outerShdw>
          </a:effectLst>
        </p:spPr>
      </p:sp>
      <p:sp>
        <p:nvSpPr>
          <p:cNvPr id="10" name="Text 7"/>
          <p:cNvSpPr/>
          <p:nvPr/>
        </p:nvSpPr>
        <p:spPr>
          <a:xfrm>
            <a:off x="7466826" y="3313212"/>
            <a:ext cx="249436" cy="311825"/>
          </a:xfrm>
          <a:prstGeom prst="rect">
            <a:avLst/>
          </a:prstGeom>
          <a:noFill/>
          <a:ln/>
        </p:spPr>
        <p:txBody>
          <a:bodyPr wrap="none" lIns="0" tIns="0" rIns="0" bIns="0" rtlCol="0" anchor="t"/>
          <a:lstStyle/>
          <a:p>
            <a:pPr algn="ctr" indent="0" marL="0">
              <a:lnSpc>
                <a:spcPts val="1950"/>
              </a:lnSpc>
              <a:buNone/>
            </a:pPr>
            <a:r>
              <a:rPr lang="en-US" sz="1950" b="1" dirty="0">
                <a:solidFill>
                  <a:srgbClr val="EEEFF5"/>
                </a:solidFill>
                <a:latin typeface="Barlow Bold" pitchFamily="34" charset="0"/>
                <a:ea typeface="Barlow Bold" pitchFamily="34" charset="-122"/>
                <a:cs typeface="Barlow Bold" pitchFamily="34" charset="-120"/>
              </a:rPr>
              <a:t>2</a:t>
            </a:r>
            <a:endParaRPr lang="en-US" sz="1950" dirty="0"/>
          </a:p>
        </p:txBody>
      </p:sp>
      <p:sp>
        <p:nvSpPr>
          <p:cNvPr id="11" name="Text 8"/>
          <p:cNvSpPr/>
          <p:nvPr/>
        </p:nvSpPr>
        <p:spPr>
          <a:xfrm>
            <a:off x="7927181" y="3345775"/>
            <a:ext cx="2078831" cy="259794"/>
          </a:xfrm>
          <a:prstGeom prst="rect">
            <a:avLst/>
          </a:prstGeom>
          <a:noFill/>
          <a:ln/>
        </p:spPr>
        <p:txBody>
          <a:bodyPr wrap="none" lIns="0" tIns="0" rIns="0" bIns="0" rtlCol="0" anchor="t"/>
          <a:lstStyle/>
          <a:p>
            <a:pPr algn="l" indent="0" marL="0">
              <a:lnSpc>
                <a:spcPts val="2000"/>
              </a:lnSpc>
              <a:buNone/>
            </a:pPr>
            <a:r>
              <a:rPr lang="en-US" sz="1600" b="1" dirty="0">
                <a:solidFill>
                  <a:srgbClr val="EEEFF5"/>
                </a:solidFill>
                <a:latin typeface="Barlow Bold" pitchFamily="34" charset="0"/>
                <a:ea typeface="Barlow Bold" pitchFamily="34" charset="-122"/>
                <a:cs typeface="Barlow Bold" pitchFamily="34" charset="-120"/>
              </a:rPr>
              <a:t>Gaining Access:</a:t>
            </a:r>
            <a:endParaRPr lang="en-US" sz="1600" dirty="0"/>
          </a:p>
        </p:txBody>
      </p:sp>
      <p:sp>
        <p:nvSpPr>
          <p:cNvPr id="12" name="Text 9"/>
          <p:cNvSpPr/>
          <p:nvPr/>
        </p:nvSpPr>
        <p:spPr>
          <a:xfrm>
            <a:off x="7927181" y="3700343"/>
            <a:ext cx="6150293" cy="505539"/>
          </a:xfrm>
          <a:prstGeom prst="rect">
            <a:avLst/>
          </a:prstGeom>
          <a:noFill/>
          <a:ln/>
        </p:spPr>
        <p:txBody>
          <a:bodyPr wrap="square" lIns="0" tIns="0" rIns="0" bIns="0" rtlCol="0" anchor="t"/>
          <a:lstStyle/>
          <a:p>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Use lock-picking tools or screwdrivers to open the ATM’s external panels and expose the USB port.</a:t>
            </a:r>
            <a:endParaRPr lang="en-US" sz="1200" dirty="0"/>
          </a:p>
        </p:txBody>
      </p:sp>
      <p:sp>
        <p:nvSpPr>
          <p:cNvPr id="13" name="Shape 10"/>
          <p:cNvSpPr/>
          <p:nvPr/>
        </p:nvSpPr>
        <p:spPr>
          <a:xfrm>
            <a:off x="552926" y="4829770"/>
            <a:ext cx="355402" cy="355402"/>
          </a:xfrm>
          <a:prstGeom prst="roundRect">
            <a:avLst>
              <a:gd name="adj" fmla="val 40010"/>
            </a:avLst>
          </a:prstGeom>
          <a:solidFill>
            <a:srgbClr val="282C32"/>
          </a:solidFill>
          <a:ln/>
          <a:effectLst>
            <a:outerShdw sx="100000" sy="100000" kx="0" ky="0" algn="bl" rotWithShape="0" blurRad="39370" dist="19050" dir="13500000">
              <a:srgbClr val="ffffff">
                <a:alpha val="10000"/>
              </a:srgbClr>
            </a:outerShdw>
          </a:effectLst>
        </p:spPr>
      </p:sp>
      <p:sp>
        <p:nvSpPr>
          <p:cNvPr id="14" name="Text 11"/>
          <p:cNvSpPr/>
          <p:nvPr/>
        </p:nvSpPr>
        <p:spPr>
          <a:xfrm>
            <a:off x="605850" y="4851499"/>
            <a:ext cx="249436" cy="311825"/>
          </a:xfrm>
          <a:prstGeom prst="rect">
            <a:avLst/>
          </a:prstGeom>
          <a:noFill/>
          <a:ln/>
        </p:spPr>
        <p:txBody>
          <a:bodyPr wrap="none" lIns="0" tIns="0" rIns="0" bIns="0" rtlCol="0" anchor="t"/>
          <a:lstStyle/>
          <a:p>
            <a:pPr algn="ctr" indent="0" marL="0">
              <a:lnSpc>
                <a:spcPts val="1950"/>
              </a:lnSpc>
              <a:buNone/>
            </a:pPr>
            <a:r>
              <a:rPr lang="en-US" sz="1950" b="1" dirty="0">
                <a:solidFill>
                  <a:srgbClr val="EEEFF5"/>
                </a:solidFill>
                <a:latin typeface="Barlow Bold" pitchFamily="34" charset="0"/>
                <a:ea typeface="Barlow Bold" pitchFamily="34" charset="-122"/>
                <a:cs typeface="Barlow Bold" pitchFamily="34" charset="-120"/>
              </a:rPr>
              <a:t>3</a:t>
            </a:r>
            <a:endParaRPr lang="en-US" sz="1950" dirty="0"/>
          </a:p>
        </p:txBody>
      </p:sp>
      <p:sp>
        <p:nvSpPr>
          <p:cNvPr id="15" name="Text 12"/>
          <p:cNvSpPr/>
          <p:nvPr/>
        </p:nvSpPr>
        <p:spPr>
          <a:xfrm>
            <a:off x="1066205" y="4884063"/>
            <a:ext cx="2078831" cy="259794"/>
          </a:xfrm>
          <a:prstGeom prst="rect">
            <a:avLst/>
          </a:prstGeom>
          <a:noFill/>
          <a:ln/>
        </p:spPr>
        <p:txBody>
          <a:bodyPr wrap="none" lIns="0" tIns="0" rIns="0" bIns="0" rtlCol="0" anchor="t"/>
          <a:lstStyle/>
          <a:p>
            <a:pPr algn="l" indent="0" marL="0">
              <a:lnSpc>
                <a:spcPts val="2000"/>
              </a:lnSpc>
              <a:buNone/>
            </a:pPr>
            <a:r>
              <a:rPr lang="en-US" sz="1600" b="1" dirty="0">
                <a:solidFill>
                  <a:srgbClr val="EEEFF5"/>
                </a:solidFill>
                <a:latin typeface="Barlow Bold" pitchFamily="34" charset="0"/>
                <a:ea typeface="Barlow Bold" pitchFamily="34" charset="-122"/>
                <a:cs typeface="Barlow Bold" pitchFamily="34" charset="-120"/>
              </a:rPr>
              <a:t>Installing Malware:</a:t>
            </a:r>
            <a:endParaRPr lang="en-US" sz="1600" dirty="0"/>
          </a:p>
        </p:txBody>
      </p:sp>
      <p:sp>
        <p:nvSpPr>
          <p:cNvPr id="16" name="Text 13"/>
          <p:cNvSpPr/>
          <p:nvPr/>
        </p:nvSpPr>
        <p:spPr>
          <a:xfrm>
            <a:off x="1066205" y="5238631"/>
            <a:ext cx="6150293" cy="505539"/>
          </a:xfrm>
          <a:prstGeom prst="rect">
            <a:avLst/>
          </a:prstGeom>
          <a:noFill/>
          <a:ln/>
        </p:spPr>
        <p:txBody>
          <a:bodyPr wrap="square" lIns="0" tIns="0" rIns="0" bIns="0" rtlCol="0" anchor="t"/>
          <a:lstStyle/>
          <a:p>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Insert the USB drive and wait for the malware to auto-execute or manually run it using a connected laptop.</a:t>
            </a:r>
            <a:endParaRPr lang="en-US" sz="1200" dirty="0"/>
          </a:p>
        </p:txBody>
      </p:sp>
      <p:sp>
        <p:nvSpPr>
          <p:cNvPr id="17" name="Shape 14"/>
          <p:cNvSpPr/>
          <p:nvPr/>
        </p:nvSpPr>
        <p:spPr>
          <a:xfrm>
            <a:off x="7413903" y="4829770"/>
            <a:ext cx="355402" cy="355402"/>
          </a:xfrm>
          <a:prstGeom prst="roundRect">
            <a:avLst>
              <a:gd name="adj" fmla="val 40010"/>
            </a:avLst>
          </a:prstGeom>
          <a:solidFill>
            <a:srgbClr val="282C32"/>
          </a:solidFill>
          <a:ln/>
          <a:effectLst>
            <a:outerShdw sx="100000" sy="100000" kx="0" ky="0" algn="bl" rotWithShape="0" blurRad="39370" dist="19050" dir="13500000">
              <a:srgbClr val="ffffff">
                <a:alpha val="10000"/>
              </a:srgbClr>
            </a:outerShdw>
          </a:effectLst>
        </p:spPr>
      </p:sp>
      <p:sp>
        <p:nvSpPr>
          <p:cNvPr id="18" name="Text 15"/>
          <p:cNvSpPr/>
          <p:nvPr/>
        </p:nvSpPr>
        <p:spPr>
          <a:xfrm>
            <a:off x="7466826" y="4851499"/>
            <a:ext cx="249436" cy="311825"/>
          </a:xfrm>
          <a:prstGeom prst="rect">
            <a:avLst/>
          </a:prstGeom>
          <a:noFill/>
          <a:ln/>
        </p:spPr>
        <p:txBody>
          <a:bodyPr wrap="none" lIns="0" tIns="0" rIns="0" bIns="0" rtlCol="0" anchor="t"/>
          <a:lstStyle/>
          <a:p>
            <a:pPr algn="ctr" indent="0" marL="0">
              <a:lnSpc>
                <a:spcPts val="1950"/>
              </a:lnSpc>
              <a:buNone/>
            </a:pPr>
            <a:r>
              <a:rPr lang="en-US" sz="1950" b="1" dirty="0">
                <a:solidFill>
                  <a:srgbClr val="EEEFF5"/>
                </a:solidFill>
                <a:latin typeface="Barlow Bold" pitchFamily="34" charset="0"/>
                <a:ea typeface="Barlow Bold" pitchFamily="34" charset="-122"/>
                <a:cs typeface="Barlow Bold" pitchFamily="34" charset="-120"/>
              </a:rPr>
              <a:t>4</a:t>
            </a:r>
            <a:endParaRPr lang="en-US" sz="1950" dirty="0"/>
          </a:p>
        </p:txBody>
      </p:sp>
      <p:sp>
        <p:nvSpPr>
          <p:cNvPr id="19" name="Text 16"/>
          <p:cNvSpPr/>
          <p:nvPr/>
        </p:nvSpPr>
        <p:spPr>
          <a:xfrm>
            <a:off x="7927181" y="4884063"/>
            <a:ext cx="2078831" cy="259794"/>
          </a:xfrm>
          <a:prstGeom prst="rect">
            <a:avLst/>
          </a:prstGeom>
          <a:noFill/>
          <a:ln/>
        </p:spPr>
        <p:txBody>
          <a:bodyPr wrap="none" lIns="0" tIns="0" rIns="0" bIns="0" rtlCol="0" anchor="t"/>
          <a:lstStyle/>
          <a:p>
            <a:pPr algn="l" indent="0" marL="0">
              <a:lnSpc>
                <a:spcPts val="2000"/>
              </a:lnSpc>
              <a:buNone/>
            </a:pPr>
            <a:r>
              <a:rPr lang="en-US" sz="1600" b="1" dirty="0">
                <a:solidFill>
                  <a:srgbClr val="EEEFF5"/>
                </a:solidFill>
                <a:latin typeface="Barlow Bold" pitchFamily="34" charset="0"/>
                <a:ea typeface="Barlow Bold" pitchFamily="34" charset="-122"/>
                <a:cs typeface="Barlow Bold" pitchFamily="34" charset="-120"/>
              </a:rPr>
              <a:t>Dispensing Cash:</a:t>
            </a:r>
            <a:endParaRPr lang="en-US" sz="1600" dirty="0"/>
          </a:p>
        </p:txBody>
      </p:sp>
      <p:sp>
        <p:nvSpPr>
          <p:cNvPr id="20" name="Text 17"/>
          <p:cNvSpPr/>
          <p:nvPr/>
        </p:nvSpPr>
        <p:spPr>
          <a:xfrm>
            <a:off x="7927181" y="5238631"/>
            <a:ext cx="6150293" cy="505539"/>
          </a:xfrm>
          <a:prstGeom prst="rect">
            <a:avLst/>
          </a:prstGeom>
          <a:noFill/>
          <a:ln/>
        </p:spPr>
        <p:txBody>
          <a:bodyPr wrap="square" lIns="0" tIns="0" rIns="0" bIns="0" rtlCol="0" anchor="t"/>
          <a:lstStyle/>
          <a:p>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Interact with the ATM via the keypad or an external device to command the ATM to dispense cash.</a:t>
            </a:r>
            <a:endParaRPr lang="en-US" sz="1200" dirty="0"/>
          </a:p>
        </p:txBody>
      </p:sp>
      <p:sp>
        <p:nvSpPr>
          <p:cNvPr id="21" name="Shape 18"/>
          <p:cNvSpPr/>
          <p:nvPr/>
        </p:nvSpPr>
        <p:spPr>
          <a:xfrm>
            <a:off x="552926" y="6060043"/>
            <a:ext cx="355402" cy="355402"/>
          </a:xfrm>
          <a:prstGeom prst="roundRect">
            <a:avLst>
              <a:gd name="adj" fmla="val 40010"/>
            </a:avLst>
          </a:prstGeom>
          <a:solidFill>
            <a:srgbClr val="282C32"/>
          </a:solidFill>
          <a:ln/>
          <a:effectLst>
            <a:outerShdw sx="100000" sy="100000" kx="0" ky="0" algn="bl" rotWithShape="0" blurRad="39370" dist="19050" dir="13500000">
              <a:srgbClr val="ffffff">
                <a:alpha val="10000"/>
              </a:srgbClr>
            </a:outerShdw>
          </a:effectLst>
        </p:spPr>
      </p:sp>
      <p:sp>
        <p:nvSpPr>
          <p:cNvPr id="22" name="Text 19"/>
          <p:cNvSpPr/>
          <p:nvPr/>
        </p:nvSpPr>
        <p:spPr>
          <a:xfrm>
            <a:off x="605850" y="6081772"/>
            <a:ext cx="249436" cy="311825"/>
          </a:xfrm>
          <a:prstGeom prst="rect">
            <a:avLst/>
          </a:prstGeom>
          <a:noFill/>
          <a:ln/>
        </p:spPr>
        <p:txBody>
          <a:bodyPr wrap="none" lIns="0" tIns="0" rIns="0" bIns="0" rtlCol="0" anchor="t"/>
          <a:lstStyle/>
          <a:p>
            <a:pPr algn="ctr" indent="0" marL="0">
              <a:lnSpc>
                <a:spcPts val="1950"/>
              </a:lnSpc>
              <a:buNone/>
            </a:pPr>
            <a:r>
              <a:rPr lang="en-US" sz="1950" b="1" dirty="0">
                <a:solidFill>
                  <a:srgbClr val="EEEFF5"/>
                </a:solidFill>
                <a:latin typeface="Barlow Bold" pitchFamily="34" charset="0"/>
                <a:ea typeface="Barlow Bold" pitchFamily="34" charset="-122"/>
                <a:cs typeface="Barlow Bold" pitchFamily="34" charset="-120"/>
              </a:rPr>
              <a:t>5</a:t>
            </a:r>
            <a:endParaRPr lang="en-US" sz="1950" dirty="0"/>
          </a:p>
        </p:txBody>
      </p:sp>
      <p:sp>
        <p:nvSpPr>
          <p:cNvPr id="23" name="Text 20"/>
          <p:cNvSpPr/>
          <p:nvPr/>
        </p:nvSpPr>
        <p:spPr>
          <a:xfrm>
            <a:off x="1066205" y="6114336"/>
            <a:ext cx="2078831" cy="259794"/>
          </a:xfrm>
          <a:prstGeom prst="rect">
            <a:avLst/>
          </a:prstGeom>
          <a:noFill/>
          <a:ln/>
        </p:spPr>
        <p:txBody>
          <a:bodyPr wrap="none" lIns="0" tIns="0" rIns="0" bIns="0" rtlCol="0" anchor="t"/>
          <a:lstStyle/>
          <a:p>
            <a:pPr algn="l" indent="0" marL="0">
              <a:lnSpc>
                <a:spcPts val="2000"/>
              </a:lnSpc>
              <a:buNone/>
            </a:pPr>
            <a:r>
              <a:rPr lang="en-US" sz="1600" b="1" dirty="0">
                <a:solidFill>
                  <a:srgbClr val="EEEFF5"/>
                </a:solidFill>
                <a:latin typeface="Barlow Bold" pitchFamily="34" charset="0"/>
                <a:ea typeface="Barlow Bold" pitchFamily="34" charset="-122"/>
                <a:cs typeface="Barlow Bold" pitchFamily="34" charset="-120"/>
              </a:rPr>
              <a:t>Covering Tracks:</a:t>
            </a:r>
            <a:endParaRPr lang="en-US" sz="1600" dirty="0"/>
          </a:p>
        </p:txBody>
      </p:sp>
      <p:sp>
        <p:nvSpPr>
          <p:cNvPr id="24" name="Text 21"/>
          <p:cNvSpPr/>
          <p:nvPr/>
        </p:nvSpPr>
        <p:spPr>
          <a:xfrm>
            <a:off x="1066205" y="6468904"/>
            <a:ext cx="13011269" cy="252770"/>
          </a:xfrm>
          <a:prstGeom prst="rect">
            <a:avLst/>
          </a:prstGeom>
          <a:noFill/>
          <a:ln/>
        </p:spPr>
        <p:txBody>
          <a:bodyPr wrap="none" lIns="0" tIns="0" rIns="0" bIns="0" rtlCol="0" anchor="t"/>
          <a:lstStyle/>
          <a:p>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Always wear gloves to avoid leaving fingerprints and use disposable tools to prevent forensic tracing.</a:t>
            </a:r>
            <a:endParaRPr lang="en-US" sz="1200" dirty="0"/>
          </a:p>
        </p:txBody>
      </p:sp>
      <p:sp>
        <p:nvSpPr>
          <p:cNvPr id="25" name="Text 22"/>
          <p:cNvSpPr/>
          <p:nvPr/>
        </p:nvSpPr>
        <p:spPr>
          <a:xfrm>
            <a:off x="1066205" y="6816447"/>
            <a:ext cx="13011269" cy="505539"/>
          </a:xfrm>
          <a:prstGeom prst="rect">
            <a:avLst/>
          </a:prstGeom>
          <a:noFill/>
          <a:ln/>
        </p:spPr>
        <p:txBody>
          <a:bodyPr wrap="square" lIns="0" tIns="0" rIns="0" bIns="0" rtlCol="0" anchor="t"/>
          <a:lstStyle/>
          <a:p>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Equip the USB drive with malware that includes a </a:t>
            </a:r>
            <a:pPr algn="l" indent="0" marL="0">
              <a:lnSpc>
                <a:spcPts val="1950"/>
              </a:lnSpc>
              <a:buNone/>
            </a:pPr>
            <a:r>
              <a:rPr lang="en-US" sz="1200" b="1" dirty="0">
                <a:solidFill>
                  <a:srgbClr val="EEEFF5"/>
                </a:solidFill>
                <a:latin typeface="Montserrat" pitchFamily="34" charset="0"/>
                <a:ea typeface="Montserrat" pitchFamily="34" charset="-122"/>
                <a:cs typeface="Montserrat" pitchFamily="34" charset="-120"/>
              </a:rPr>
              <a:t>snapshot feature</a:t>
            </a:r>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 This feature takes a backup of the system state before modifications and restores it after the attack</a:t>
            </a:r>
            <a:endParaRPr lang="en-US" sz="1200" dirty="0"/>
          </a:p>
        </p:txBody>
      </p:sp>
      <p:sp>
        <p:nvSpPr>
          <p:cNvPr id="26" name="Text 23"/>
          <p:cNvSpPr/>
          <p:nvPr/>
        </p:nvSpPr>
        <p:spPr>
          <a:xfrm>
            <a:off x="1066205" y="7416760"/>
            <a:ext cx="13011269" cy="252770"/>
          </a:xfrm>
          <a:prstGeom prst="rect">
            <a:avLst/>
          </a:prstGeom>
          <a:noFill/>
          <a:ln/>
        </p:spPr>
        <p:txBody>
          <a:bodyPr wrap="none" lIns="0" tIns="0" rIns="0" bIns="0" rtlCol="0" anchor="t"/>
          <a:lstStyle/>
          <a:p>
            <a:pPr algn="l"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Exit the area immediately after the malware finishes execution</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8309" y="992505"/>
            <a:ext cx="10085784" cy="712708"/>
          </a:xfrm>
          <a:prstGeom prst="rect">
            <a:avLst/>
          </a:prstGeom>
          <a:noFill/>
          <a:ln/>
        </p:spPr>
        <p:txBody>
          <a:bodyPr wrap="non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Real-World Example of USB Exploitation</a:t>
            </a:r>
            <a:endParaRPr lang="en-US" sz="4450" dirty="0"/>
          </a:p>
        </p:txBody>
      </p:sp>
      <p:sp>
        <p:nvSpPr>
          <p:cNvPr id="3" name="Text 1"/>
          <p:cNvSpPr/>
          <p:nvPr/>
        </p:nvSpPr>
        <p:spPr>
          <a:xfrm>
            <a:off x="758309" y="2225040"/>
            <a:ext cx="6292572"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There were arrests in Czech Republic (3), Estonia (4), France (11), the Netherlands (2), Romania (2), Spain (2) and Norway (3). </a:t>
            </a:r>
            <a:endParaRPr lang="en-US" sz="1700" dirty="0"/>
          </a:p>
        </p:txBody>
      </p:sp>
      <p:sp>
        <p:nvSpPr>
          <p:cNvPr id="4" name="Text 2"/>
          <p:cNvSpPr/>
          <p:nvPr/>
        </p:nvSpPr>
        <p:spPr>
          <a:xfrm>
            <a:off x="758309" y="3340894"/>
            <a:ext cx="6292572"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The ATM "Black Box" phenomenon first appeared in Western Europe in 2015, but most arrests took place in 2016 and 2017</a:t>
            </a:r>
            <a:endParaRPr lang="en-US" sz="1700" dirty="0"/>
          </a:p>
        </p:txBody>
      </p:sp>
      <p:sp>
        <p:nvSpPr>
          <p:cNvPr id="5" name="Text 3"/>
          <p:cNvSpPr/>
          <p:nvPr/>
        </p:nvSpPr>
        <p:spPr>
          <a:xfrm>
            <a:off x="758309" y="4456748"/>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Attackers physically accessed USB ports and installed the malware.</a:t>
            </a:r>
            <a:endParaRPr lang="en-US" sz="1700" dirty="0"/>
          </a:p>
        </p:txBody>
      </p:sp>
      <p:sp>
        <p:nvSpPr>
          <p:cNvPr id="6" name="Text 4"/>
          <p:cNvSpPr/>
          <p:nvPr/>
        </p:nvSpPr>
        <p:spPr>
          <a:xfrm>
            <a:off x="758309" y="5225891"/>
            <a:ext cx="6292572"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Once installed, Ploutus-D allowed attackers to remotely issue commands, making the ATMs dispense cash without logging the transactions.</a:t>
            </a:r>
            <a:endParaRPr lang="en-US" sz="1700" dirty="0"/>
          </a:p>
        </p:txBody>
      </p:sp>
      <p:sp>
        <p:nvSpPr>
          <p:cNvPr id="7" name="Text 5"/>
          <p:cNvSpPr/>
          <p:nvPr/>
        </p:nvSpPr>
        <p:spPr>
          <a:xfrm>
            <a:off x="758309" y="6341745"/>
            <a:ext cx="629257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The attack caused millions of dollars in losses and highlighted the vulnerability of USB ports in ATMs.</a:t>
            </a:r>
            <a:endParaRPr lang="en-US" sz="1700" dirty="0"/>
          </a:p>
        </p:txBody>
      </p:sp>
      <p:pic>
        <p:nvPicPr>
          <p:cNvPr id="8" name="Image 0" descr="preencoded.png">    </p:cNvPr>
          <p:cNvPicPr>
            <a:picLocks noChangeAspect="1"/>
          </p:cNvPicPr>
          <p:nvPr/>
        </p:nvPicPr>
        <p:blipFill>
          <a:blip r:embed="rId1"/>
          <a:stretch>
            <a:fillRect/>
          </a:stretch>
        </p:blipFill>
        <p:spPr>
          <a:xfrm>
            <a:off x="7587139" y="2273856"/>
            <a:ext cx="6292572" cy="471939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181933"/>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Phishing-Based Attacks (High Practicality)</a:t>
            </a:r>
            <a:endParaRPr lang="en-US" sz="4450" dirty="0"/>
          </a:p>
        </p:txBody>
      </p:sp>
      <p:sp>
        <p:nvSpPr>
          <p:cNvPr id="4" name="Shape 1"/>
          <p:cNvSpPr/>
          <p:nvPr/>
        </p:nvSpPr>
        <p:spPr>
          <a:xfrm>
            <a:off x="758309" y="2932271"/>
            <a:ext cx="3705344" cy="4115395"/>
          </a:xfrm>
          <a:prstGeom prst="roundRect">
            <a:avLst>
              <a:gd name="adj" fmla="val 5263"/>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974884" y="314884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Pros:</a:t>
            </a:r>
            <a:endParaRPr lang="en-US" sz="2200" dirty="0"/>
          </a:p>
        </p:txBody>
      </p:sp>
      <p:sp>
        <p:nvSpPr>
          <p:cNvPr id="6" name="Text 3"/>
          <p:cNvSpPr/>
          <p:nvPr/>
        </p:nvSpPr>
        <p:spPr>
          <a:xfrm>
            <a:off x="974884" y="3634978"/>
            <a:ext cx="3272195"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People are really stupid</a:t>
            </a:r>
            <a:endParaRPr lang="en-US" sz="1700" dirty="0"/>
          </a:p>
        </p:txBody>
      </p:sp>
      <p:sp>
        <p:nvSpPr>
          <p:cNvPr id="7" name="Text 4"/>
          <p:cNvSpPr/>
          <p:nvPr/>
        </p:nvSpPr>
        <p:spPr>
          <a:xfrm>
            <a:off x="974884" y="4057412"/>
            <a:ext cx="3272195" cy="104013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Highly scalable and can target multiple people at once</a:t>
            </a:r>
            <a:endParaRPr lang="en-US" sz="1700" dirty="0"/>
          </a:p>
        </p:txBody>
      </p:sp>
      <p:sp>
        <p:nvSpPr>
          <p:cNvPr id="8" name="Text 5"/>
          <p:cNvSpPr/>
          <p:nvPr/>
        </p:nvSpPr>
        <p:spPr>
          <a:xfrm>
            <a:off x="974884" y="5173266"/>
            <a:ext cx="3272195" cy="138684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Bypasses physical security measures entirely by focusing on people as the vulnerability</a:t>
            </a:r>
            <a:endParaRPr lang="en-US" sz="1700" dirty="0"/>
          </a:p>
        </p:txBody>
      </p:sp>
      <p:sp>
        <p:nvSpPr>
          <p:cNvPr id="9" name="Shape 6"/>
          <p:cNvSpPr/>
          <p:nvPr/>
        </p:nvSpPr>
        <p:spPr>
          <a:xfrm>
            <a:off x="4680228" y="2932271"/>
            <a:ext cx="3705463" cy="4115395"/>
          </a:xfrm>
          <a:prstGeom prst="roundRect">
            <a:avLst>
              <a:gd name="adj" fmla="val 5262"/>
            </a:avLst>
          </a:prstGeom>
          <a:solidFill>
            <a:srgbClr val="282C32"/>
          </a:solidFill>
          <a:ln/>
          <a:effectLst>
            <a:outerShdw sx="100000" sy="100000" kx="0" ky="0" algn="bl" rotWithShape="0" blurRad="53340" dist="26670" dir="13500000">
              <a:srgbClr val="ffffff">
                <a:alpha val="10000"/>
              </a:srgbClr>
            </a:outerShdw>
          </a:effectLst>
        </p:spPr>
      </p:sp>
      <p:sp>
        <p:nvSpPr>
          <p:cNvPr id="10" name="Text 7"/>
          <p:cNvSpPr/>
          <p:nvPr/>
        </p:nvSpPr>
        <p:spPr>
          <a:xfrm>
            <a:off x="4896803" y="314884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Cons:</a:t>
            </a:r>
            <a:endParaRPr lang="en-US" sz="2200" dirty="0"/>
          </a:p>
        </p:txBody>
      </p:sp>
      <p:sp>
        <p:nvSpPr>
          <p:cNvPr id="11" name="Text 8"/>
          <p:cNvSpPr/>
          <p:nvPr/>
        </p:nvSpPr>
        <p:spPr>
          <a:xfrm>
            <a:off x="4896803" y="3634978"/>
            <a:ext cx="3272314" cy="138684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Relies on human error, as employees must open the malicious email or attachment. </a:t>
            </a:r>
            <a:endParaRPr lang="en-US" sz="1700" dirty="0"/>
          </a:p>
        </p:txBody>
      </p:sp>
      <p:sp>
        <p:nvSpPr>
          <p:cNvPr id="12" name="Text 9"/>
          <p:cNvSpPr/>
          <p:nvPr/>
        </p:nvSpPr>
        <p:spPr>
          <a:xfrm>
            <a:off x="4896803" y="5097542"/>
            <a:ext cx="3272314" cy="173355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(this can be a negative if the people you are targeting have an IQ of greater then a braindead chipmunk)</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40863"/>
          </a:xfrm>
          <a:prstGeom prst="rect">
            <a:avLst/>
          </a:prstGeom>
        </p:spPr>
      </p:pic>
      <p:sp>
        <p:nvSpPr>
          <p:cNvPr id="3" name="Text 0"/>
          <p:cNvSpPr/>
          <p:nvPr/>
        </p:nvSpPr>
        <p:spPr>
          <a:xfrm>
            <a:off x="599361" y="2611755"/>
            <a:ext cx="11116508" cy="563404"/>
          </a:xfrm>
          <a:prstGeom prst="rect">
            <a:avLst/>
          </a:prstGeom>
          <a:noFill/>
          <a:ln/>
        </p:spPr>
        <p:txBody>
          <a:bodyPr wrap="none" lIns="0" tIns="0" rIns="0" bIns="0" rtlCol="0" anchor="t"/>
          <a:lstStyle/>
          <a:p>
            <a:pPr algn="l" indent="0" marL="0">
              <a:lnSpc>
                <a:spcPts val="4400"/>
              </a:lnSpc>
              <a:buNone/>
            </a:pPr>
            <a:r>
              <a:rPr lang="en-US" sz="3500" b="1" dirty="0">
                <a:solidFill>
                  <a:srgbClr val="9998FF"/>
                </a:solidFill>
                <a:latin typeface="Barlow Bold" pitchFamily="34" charset="0"/>
                <a:ea typeface="Barlow Bold" pitchFamily="34" charset="-122"/>
                <a:cs typeface="Barlow Bold" pitchFamily="34" charset="-120"/>
              </a:rPr>
              <a:t>Step-by-Step: How to Use Phishing for ATM Exploitation</a:t>
            </a:r>
            <a:endParaRPr lang="en-US" sz="3500" dirty="0"/>
          </a:p>
        </p:txBody>
      </p:sp>
      <p:sp>
        <p:nvSpPr>
          <p:cNvPr id="4" name="Shape 1"/>
          <p:cNvSpPr/>
          <p:nvPr/>
        </p:nvSpPr>
        <p:spPr>
          <a:xfrm>
            <a:off x="599361" y="3431977"/>
            <a:ext cx="385286" cy="385286"/>
          </a:xfrm>
          <a:prstGeom prst="roundRect">
            <a:avLst>
              <a:gd name="adj" fmla="val 40008"/>
            </a:avLst>
          </a:prstGeom>
          <a:solidFill>
            <a:srgbClr val="282C32"/>
          </a:solidFill>
          <a:ln/>
          <a:effectLst>
            <a:outerShdw sx="100000" sy="100000" kx="0" ky="0" algn="bl" rotWithShape="0" blurRad="41910" dist="20320" dir="13500000">
              <a:srgbClr val="ffffff">
                <a:alpha val="10000"/>
              </a:srgbClr>
            </a:outerShdw>
          </a:effectLst>
        </p:spPr>
      </p:sp>
      <p:sp>
        <p:nvSpPr>
          <p:cNvPr id="5" name="Text 2"/>
          <p:cNvSpPr/>
          <p:nvPr/>
        </p:nvSpPr>
        <p:spPr>
          <a:xfrm>
            <a:off x="656808" y="3455610"/>
            <a:ext cx="270391" cy="338018"/>
          </a:xfrm>
          <a:prstGeom prst="rect">
            <a:avLst/>
          </a:prstGeom>
          <a:noFill/>
          <a:ln/>
        </p:spPr>
        <p:txBody>
          <a:bodyPr wrap="none" lIns="0" tIns="0" rIns="0" bIns="0" rtlCol="0" anchor="t"/>
          <a:lstStyle/>
          <a:p>
            <a:pPr algn="ctr" indent="0" marL="0">
              <a:lnSpc>
                <a:spcPts val="2100"/>
              </a:lnSpc>
              <a:buNone/>
            </a:pPr>
            <a:r>
              <a:rPr lang="en-US" sz="2100" b="1" dirty="0">
                <a:solidFill>
                  <a:srgbClr val="EEEFF5"/>
                </a:solidFill>
                <a:latin typeface="Barlow Bold" pitchFamily="34" charset="0"/>
                <a:ea typeface="Barlow Bold" pitchFamily="34" charset="-122"/>
                <a:cs typeface="Barlow Bold" pitchFamily="34" charset="-120"/>
              </a:rPr>
              <a:t>1</a:t>
            </a:r>
            <a:endParaRPr lang="en-US" sz="2100" dirty="0"/>
          </a:p>
        </p:txBody>
      </p:sp>
      <p:sp>
        <p:nvSpPr>
          <p:cNvPr id="6" name="Text 3"/>
          <p:cNvSpPr/>
          <p:nvPr/>
        </p:nvSpPr>
        <p:spPr>
          <a:xfrm>
            <a:off x="1155859" y="3490793"/>
            <a:ext cx="2889528" cy="281702"/>
          </a:xfrm>
          <a:prstGeom prst="rect">
            <a:avLst/>
          </a:prstGeom>
          <a:noFill/>
          <a:ln/>
        </p:spPr>
        <p:txBody>
          <a:bodyPr wrap="none" lIns="0" tIns="0" rIns="0" bIns="0" rtlCol="0" anchor="t"/>
          <a:lstStyle/>
          <a:p>
            <a:pPr algn="l" indent="0" marL="0">
              <a:lnSpc>
                <a:spcPts val="2200"/>
              </a:lnSpc>
              <a:buNone/>
            </a:pPr>
            <a:r>
              <a:rPr lang="en-US" sz="1750" b="1" dirty="0">
                <a:solidFill>
                  <a:srgbClr val="EEEFF5"/>
                </a:solidFill>
                <a:latin typeface="Barlow Bold" pitchFamily="34" charset="0"/>
                <a:ea typeface="Barlow Bold" pitchFamily="34" charset="-122"/>
                <a:cs typeface="Barlow Bold" pitchFamily="34" charset="-120"/>
              </a:rPr>
              <a:t>Crafting the Email/Outreach:</a:t>
            </a:r>
            <a:endParaRPr lang="en-US" sz="1750" dirty="0"/>
          </a:p>
        </p:txBody>
      </p:sp>
      <p:sp>
        <p:nvSpPr>
          <p:cNvPr id="7" name="Text 4"/>
          <p:cNvSpPr/>
          <p:nvPr/>
        </p:nvSpPr>
        <p:spPr>
          <a:xfrm>
            <a:off x="1155859" y="3875246"/>
            <a:ext cx="6052304" cy="548164"/>
          </a:xfrm>
          <a:prstGeom prst="rect">
            <a:avLst/>
          </a:prstGeom>
          <a:noFill/>
          <a:ln/>
        </p:spPr>
        <p:txBody>
          <a:bodyPr wrap="square" lIns="0" tIns="0" rIns="0" bIns="0" rtlCol="0" anchor="t"/>
          <a:lstStyle/>
          <a:p>
            <a:pPr algn="l" marL="342900" indent="-342900">
              <a:lnSpc>
                <a:spcPts val="2150"/>
              </a:lnSpc>
              <a:buSzPct val="100000"/>
              <a:buChar char="•"/>
            </a:pPr>
            <a:r>
              <a:rPr lang="en-US" sz="1300" dirty="0">
                <a:solidFill>
                  <a:srgbClr val="EEEFF5"/>
                </a:solidFill>
                <a:latin typeface="Montserrat" pitchFamily="34" charset="0"/>
                <a:ea typeface="Montserrat" pitchFamily="34" charset="-122"/>
                <a:cs typeface="Montserrat" pitchFamily="34" charset="-120"/>
              </a:rPr>
              <a:t>Create a realistic phishing email posing as an IT department or trusted partner.</a:t>
            </a:r>
            <a:endParaRPr lang="en-US" sz="1300" dirty="0"/>
          </a:p>
        </p:txBody>
      </p:sp>
      <p:sp>
        <p:nvSpPr>
          <p:cNvPr id="8" name="Text 5"/>
          <p:cNvSpPr/>
          <p:nvPr/>
        </p:nvSpPr>
        <p:spPr>
          <a:xfrm>
            <a:off x="1155859" y="4483298"/>
            <a:ext cx="6052304" cy="548164"/>
          </a:xfrm>
          <a:prstGeom prst="rect">
            <a:avLst/>
          </a:prstGeom>
          <a:noFill/>
          <a:ln/>
        </p:spPr>
        <p:txBody>
          <a:bodyPr wrap="square" lIns="0" tIns="0" rIns="0" bIns="0" rtlCol="0" anchor="t"/>
          <a:lstStyle/>
          <a:p>
            <a:pPr algn="l" marL="342900" indent="-342900">
              <a:lnSpc>
                <a:spcPts val="2150"/>
              </a:lnSpc>
              <a:buSzPct val="100000"/>
              <a:buChar char="•"/>
            </a:pPr>
            <a:r>
              <a:rPr lang="en-US" sz="1300" dirty="0">
                <a:solidFill>
                  <a:srgbClr val="EEEFF5"/>
                </a:solidFill>
                <a:latin typeface="Montserrat" pitchFamily="34" charset="0"/>
                <a:ea typeface="Montserrat" pitchFamily="34" charset="-122"/>
                <a:cs typeface="Montserrat" pitchFamily="34" charset="-120"/>
              </a:rPr>
              <a:t>Attach malware-laden files (e.g., disguised as invoices or updates) or include malicious links.</a:t>
            </a:r>
            <a:endParaRPr lang="en-US" sz="1300" dirty="0"/>
          </a:p>
        </p:txBody>
      </p:sp>
      <p:sp>
        <p:nvSpPr>
          <p:cNvPr id="9" name="Shape 6"/>
          <p:cNvSpPr/>
          <p:nvPr/>
        </p:nvSpPr>
        <p:spPr>
          <a:xfrm>
            <a:off x="7422237" y="3431977"/>
            <a:ext cx="385286" cy="385286"/>
          </a:xfrm>
          <a:prstGeom prst="roundRect">
            <a:avLst>
              <a:gd name="adj" fmla="val 40008"/>
            </a:avLst>
          </a:prstGeom>
          <a:solidFill>
            <a:srgbClr val="282C32"/>
          </a:solidFill>
          <a:ln/>
          <a:effectLst>
            <a:outerShdw sx="100000" sy="100000" kx="0" ky="0" algn="bl" rotWithShape="0" blurRad="41910" dist="20320" dir="13500000">
              <a:srgbClr val="ffffff">
                <a:alpha val="10000"/>
              </a:srgbClr>
            </a:outerShdw>
          </a:effectLst>
        </p:spPr>
      </p:sp>
      <p:sp>
        <p:nvSpPr>
          <p:cNvPr id="10" name="Text 7"/>
          <p:cNvSpPr/>
          <p:nvPr/>
        </p:nvSpPr>
        <p:spPr>
          <a:xfrm>
            <a:off x="7479685" y="3455610"/>
            <a:ext cx="270391" cy="338018"/>
          </a:xfrm>
          <a:prstGeom prst="rect">
            <a:avLst/>
          </a:prstGeom>
          <a:noFill/>
          <a:ln/>
        </p:spPr>
        <p:txBody>
          <a:bodyPr wrap="none" lIns="0" tIns="0" rIns="0" bIns="0" rtlCol="0" anchor="t"/>
          <a:lstStyle/>
          <a:p>
            <a:pPr algn="ctr" indent="0" marL="0">
              <a:lnSpc>
                <a:spcPts val="2100"/>
              </a:lnSpc>
              <a:buNone/>
            </a:pPr>
            <a:r>
              <a:rPr lang="en-US" sz="2100" b="1" dirty="0">
                <a:solidFill>
                  <a:srgbClr val="EEEFF5"/>
                </a:solidFill>
                <a:latin typeface="Barlow Bold" pitchFamily="34" charset="0"/>
                <a:ea typeface="Barlow Bold" pitchFamily="34" charset="-122"/>
                <a:cs typeface="Barlow Bold" pitchFamily="34" charset="-120"/>
              </a:rPr>
              <a:t>2</a:t>
            </a:r>
            <a:endParaRPr lang="en-US" sz="2100" dirty="0"/>
          </a:p>
        </p:txBody>
      </p:sp>
      <p:sp>
        <p:nvSpPr>
          <p:cNvPr id="11" name="Text 8"/>
          <p:cNvSpPr/>
          <p:nvPr/>
        </p:nvSpPr>
        <p:spPr>
          <a:xfrm>
            <a:off x="7978735" y="3490793"/>
            <a:ext cx="2253496" cy="281702"/>
          </a:xfrm>
          <a:prstGeom prst="rect">
            <a:avLst/>
          </a:prstGeom>
          <a:noFill/>
          <a:ln/>
        </p:spPr>
        <p:txBody>
          <a:bodyPr wrap="none" lIns="0" tIns="0" rIns="0" bIns="0" rtlCol="0" anchor="t"/>
          <a:lstStyle/>
          <a:p>
            <a:pPr algn="l" indent="0" marL="0">
              <a:lnSpc>
                <a:spcPts val="2200"/>
              </a:lnSpc>
              <a:buNone/>
            </a:pPr>
            <a:r>
              <a:rPr lang="en-US" sz="1750" b="1" dirty="0">
                <a:solidFill>
                  <a:srgbClr val="EEEFF5"/>
                </a:solidFill>
                <a:latin typeface="Barlow Bold" pitchFamily="34" charset="0"/>
                <a:ea typeface="Barlow Bold" pitchFamily="34" charset="-122"/>
                <a:cs typeface="Barlow Bold" pitchFamily="34" charset="-120"/>
              </a:rPr>
              <a:t>Gaining Access:</a:t>
            </a:r>
            <a:endParaRPr lang="en-US" sz="1750" dirty="0"/>
          </a:p>
        </p:txBody>
      </p:sp>
      <p:sp>
        <p:nvSpPr>
          <p:cNvPr id="12" name="Text 9"/>
          <p:cNvSpPr/>
          <p:nvPr/>
        </p:nvSpPr>
        <p:spPr>
          <a:xfrm>
            <a:off x="7978735" y="3875246"/>
            <a:ext cx="6052304" cy="548164"/>
          </a:xfrm>
          <a:prstGeom prst="rect">
            <a:avLst/>
          </a:prstGeom>
          <a:noFill/>
          <a:ln/>
        </p:spPr>
        <p:txBody>
          <a:bodyPr wrap="square" lIns="0" tIns="0" rIns="0" bIns="0" rtlCol="0" anchor="t"/>
          <a:lstStyle/>
          <a:p>
            <a:pPr algn="l" marL="342900" indent="-342900">
              <a:lnSpc>
                <a:spcPts val="2150"/>
              </a:lnSpc>
              <a:buSzPct val="100000"/>
              <a:buChar char="•"/>
            </a:pPr>
            <a:r>
              <a:rPr lang="en-US" sz="1300" dirty="0">
                <a:solidFill>
                  <a:srgbClr val="EEEFF5"/>
                </a:solidFill>
                <a:latin typeface="Montserrat" pitchFamily="34" charset="0"/>
                <a:ea typeface="Montserrat" pitchFamily="34" charset="-122"/>
                <a:cs typeface="Montserrat" pitchFamily="34" charset="-120"/>
              </a:rPr>
              <a:t>Wait for an employee to open the email and infect their computer with malware.</a:t>
            </a:r>
            <a:endParaRPr lang="en-US" sz="1300" dirty="0"/>
          </a:p>
        </p:txBody>
      </p:sp>
      <p:sp>
        <p:nvSpPr>
          <p:cNvPr id="13" name="Text 10"/>
          <p:cNvSpPr/>
          <p:nvPr/>
        </p:nvSpPr>
        <p:spPr>
          <a:xfrm>
            <a:off x="7978735" y="4483298"/>
            <a:ext cx="6052304" cy="274082"/>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EEEFF5"/>
                </a:solidFill>
                <a:latin typeface="Montserrat" pitchFamily="34" charset="0"/>
                <a:ea typeface="Montserrat" pitchFamily="34" charset="-122"/>
                <a:cs typeface="Montserrat" pitchFamily="34" charset="-120"/>
              </a:rPr>
              <a:t>Use the malware to pivot into the bank’s internal network.</a:t>
            </a:r>
            <a:endParaRPr lang="en-US" sz="1300" dirty="0"/>
          </a:p>
        </p:txBody>
      </p:sp>
      <p:sp>
        <p:nvSpPr>
          <p:cNvPr id="14" name="Shape 11"/>
          <p:cNvSpPr/>
          <p:nvPr/>
        </p:nvSpPr>
        <p:spPr>
          <a:xfrm>
            <a:off x="599361" y="5374005"/>
            <a:ext cx="385286" cy="385286"/>
          </a:xfrm>
          <a:prstGeom prst="roundRect">
            <a:avLst>
              <a:gd name="adj" fmla="val 40008"/>
            </a:avLst>
          </a:prstGeom>
          <a:solidFill>
            <a:srgbClr val="282C32"/>
          </a:solidFill>
          <a:ln/>
          <a:effectLst>
            <a:outerShdw sx="100000" sy="100000" kx="0" ky="0" algn="bl" rotWithShape="0" blurRad="41910" dist="20320" dir="13500000">
              <a:srgbClr val="ffffff">
                <a:alpha val="10000"/>
              </a:srgbClr>
            </a:outerShdw>
          </a:effectLst>
        </p:spPr>
      </p:sp>
      <p:sp>
        <p:nvSpPr>
          <p:cNvPr id="15" name="Text 12"/>
          <p:cNvSpPr/>
          <p:nvPr/>
        </p:nvSpPr>
        <p:spPr>
          <a:xfrm>
            <a:off x="656808" y="5397639"/>
            <a:ext cx="270391" cy="338018"/>
          </a:xfrm>
          <a:prstGeom prst="rect">
            <a:avLst/>
          </a:prstGeom>
          <a:noFill/>
          <a:ln/>
        </p:spPr>
        <p:txBody>
          <a:bodyPr wrap="none" lIns="0" tIns="0" rIns="0" bIns="0" rtlCol="0" anchor="t"/>
          <a:lstStyle/>
          <a:p>
            <a:pPr algn="ctr" indent="0" marL="0">
              <a:lnSpc>
                <a:spcPts val="2100"/>
              </a:lnSpc>
              <a:buNone/>
            </a:pPr>
            <a:r>
              <a:rPr lang="en-US" sz="2100" b="1" dirty="0">
                <a:solidFill>
                  <a:srgbClr val="EEEFF5"/>
                </a:solidFill>
                <a:latin typeface="Barlow Bold" pitchFamily="34" charset="0"/>
                <a:ea typeface="Barlow Bold" pitchFamily="34" charset="-122"/>
                <a:cs typeface="Barlow Bold" pitchFamily="34" charset="-120"/>
              </a:rPr>
              <a:t>3</a:t>
            </a:r>
            <a:endParaRPr lang="en-US" sz="2100" dirty="0"/>
          </a:p>
        </p:txBody>
      </p:sp>
      <p:sp>
        <p:nvSpPr>
          <p:cNvPr id="16" name="Text 13"/>
          <p:cNvSpPr/>
          <p:nvPr/>
        </p:nvSpPr>
        <p:spPr>
          <a:xfrm>
            <a:off x="1155859" y="5432822"/>
            <a:ext cx="3120628" cy="281702"/>
          </a:xfrm>
          <a:prstGeom prst="rect">
            <a:avLst/>
          </a:prstGeom>
          <a:noFill/>
          <a:ln/>
        </p:spPr>
        <p:txBody>
          <a:bodyPr wrap="none" lIns="0" tIns="0" rIns="0" bIns="0" rtlCol="0" anchor="t"/>
          <a:lstStyle/>
          <a:p>
            <a:pPr algn="l" indent="0" marL="0">
              <a:lnSpc>
                <a:spcPts val="2200"/>
              </a:lnSpc>
              <a:buNone/>
            </a:pPr>
            <a:r>
              <a:rPr lang="en-US" sz="1750" b="1" dirty="0">
                <a:solidFill>
                  <a:srgbClr val="EEEFF5"/>
                </a:solidFill>
                <a:latin typeface="Barlow Bold" pitchFamily="34" charset="0"/>
                <a:ea typeface="Barlow Bold" pitchFamily="34" charset="-122"/>
                <a:cs typeface="Barlow Bold" pitchFamily="34" charset="-120"/>
              </a:rPr>
              <a:t>Compromising the ATM Switch:</a:t>
            </a:r>
            <a:endParaRPr lang="en-US" sz="1750" dirty="0"/>
          </a:p>
        </p:txBody>
      </p:sp>
      <p:sp>
        <p:nvSpPr>
          <p:cNvPr id="17" name="Text 14"/>
          <p:cNvSpPr/>
          <p:nvPr/>
        </p:nvSpPr>
        <p:spPr>
          <a:xfrm>
            <a:off x="1155859" y="5817275"/>
            <a:ext cx="6052304" cy="274082"/>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EEEFF5"/>
                </a:solidFill>
                <a:latin typeface="Montserrat" pitchFamily="34" charset="0"/>
                <a:ea typeface="Montserrat" pitchFamily="34" charset="-122"/>
                <a:cs typeface="Montserrat" pitchFamily="34" charset="-120"/>
              </a:rPr>
              <a:t>Identify the ATM switch, which processes withdrawal approvals.</a:t>
            </a:r>
            <a:endParaRPr lang="en-US" sz="1300" dirty="0"/>
          </a:p>
        </p:txBody>
      </p:sp>
      <p:sp>
        <p:nvSpPr>
          <p:cNvPr id="18" name="Text 15"/>
          <p:cNvSpPr/>
          <p:nvPr/>
        </p:nvSpPr>
        <p:spPr>
          <a:xfrm>
            <a:off x="1155859" y="6151245"/>
            <a:ext cx="6052304" cy="548164"/>
          </a:xfrm>
          <a:prstGeom prst="rect">
            <a:avLst/>
          </a:prstGeom>
          <a:noFill/>
          <a:ln/>
        </p:spPr>
        <p:txBody>
          <a:bodyPr wrap="square" lIns="0" tIns="0" rIns="0" bIns="0" rtlCol="0" anchor="t"/>
          <a:lstStyle/>
          <a:p>
            <a:pPr algn="l" marL="342900" indent="-342900">
              <a:lnSpc>
                <a:spcPts val="2150"/>
              </a:lnSpc>
              <a:buSzPct val="100000"/>
              <a:buChar char="•"/>
            </a:pPr>
            <a:r>
              <a:rPr lang="en-US" sz="1300" dirty="0">
                <a:solidFill>
                  <a:srgbClr val="EEEFF5"/>
                </a:solidFill>
                <a:latin typeface="Montserrat" pitchFamily="34" charset="0"/>
                <a:ea typeface="Montserrat" pitchFamily="34" charset="-122"/>
                <a:cs typeface="Montserrat" pitchFamily="34" charset="-120"/>
              </a:rPr>
              <a:t>Manipulate the switch software to approve unauthorized ATM withdrawals on demand.</a:t>
            </a:r>
            <a:endParaRPr lang="en-US" sz="1300" dirty="0"/>
          </a:p>
        </p:txBody>
      </p:sp>
      <p:sp>
        <p:nvSpPr>
          <p:cNvPr id="19" name="Shape 16"/>
          <p:cNvSpPr/>
          <p:nvPr/>
        </p:nvSpPr>
        <p:spPr>
          <a:xfrm>
            <a:off x="7422237" y="5374005"/>
            <a:ext cx="385286" cy="385286"/>
          </a:xfrm>
          <a:prstGeom prst="roundRect">
            <a:avLst>
              <a:gd name="adj" fmla="val 40008"/>
            </a:avLst>
          </a:prstGeom>
          <a:solidFill>
            <a:srgbClr val="282C32"/>
          </a:solidFill>
          <a:ln/>
          <a:effectLst>
            <a:outerShdw sx="100000" sy="100000" kx="0" ky="0" algn="bl" rotWithShape="0" blurRad="41910" dist="20320" dir="13500000">
              <a:srgbClr val="ffffff">
                <a:alpha val="10000"/>
              </a:srgbClr>
            </a:outerShdw>
          </a:effectLst>
        </p:spPr>
      </p:sp>
      <p:sp>
        <p:nvSpPr>
          <p:cNvPr id="20" name="Text 17"/>
          <p:cNvSpPr/>
          <p:nvPr/>
        </p:nvSpPr>
        <p:spPr>
          <a:xfrm>
            <a:off x="7479685" y="5397639"/>
            <a:ext cx="270391" cy="338018"/>
          </a:xfrm>
          <a:prstGeom prst="rect">
            <a:avLst/>
          </a:prstGeom>
          <a:noFill/>
          <a:ln/>
        </p:spPr>
        <p:txBody>
          <a:bodyPr wrap="none" lIns="0" tIns="0" rIns="0" bIns="0" rtlCol="0" anchor="t"/>
          <a:lstStyle/>
          <a:p>
            <a:pPr algn="ctr" indent="0" marL="0">
              <a:lnSpc>
                <a:spcPts val="2100"/>
              </a:lnSpc>
              <a:buNone/>
            </a:pPr>
            <a:r>
              <a:rPr lang="en-US" sz="2100" b="1" dirty="0">
                <a:solidFill>
                  <a:srgbClr val="EEEFF5"/>
                </a:solidFill>
                <a:latin typeface="Barlow Bold" pitchFamily="34" charset="0"/>
                <a:ea typeface="Barlow Bold" pitchFamily="34" charset="-122"/>
                <a:cs typeface="Barlow Bold" pitchFamily="34" charset="-120"/>
              </a:rPr>
              <a:t>4</a:t>
            </a:r>
            <a:endParaRPr lang="en-US" sz="2100" dirty="0"/>
          </a:p>
        </p:txBody>
      </p:sp>
      <p:sp>
        <p:nvSpPr>
          <p:cNvPr id="21" name="Text 18"/>
          <p:cNvSpPr/>
          <p:nvPr/>
        </p:nvSpPr>
        <p:spPr>
          <a:xfrm>
            <a:off x="7978735" y="5432822"/>
            <a:ext cx="2253496" cy="281702"/>
          </a:xfrm>
          <a:prstGeom prst="rect">
            <a:avLst/>
          </a:prstGeom>
          <a:noFill/>
          <a:ln/>
        </p:spPr>
        <p:txBody>
          <a:bodyPr wrap="none" lIns="0" tIns="0" rIns="0" bIns="0" rtlCol="0" anchor="t"/>
          <a:lstStyle/>
          <a:p>
            <a:pPr algn="l" indent="0" marL="0">
              <a:lnSpc>
                <a:spcPts val="2200"/>
              </a:lnSpc>
              <a:buNone/>
            </a:pPr>
            <a:r>
              <a:rPr lang="en-US" sz="1750" b="1" dirty="0">
                <a:solidFill>
                  <a:srgbClr val="EEEFF5"/>
                </a:solidFill>
                <a:latin typeface="Barlow Bold" pitchFamily="34" charset="0"/>
                <a:ea typeface="Barlow Bold" pitchFamily="34" charset="-122"/>
                <a:cs typeface="Barlow Bold" pitchFamily="34" charset="-120"/>
              </a:rPr>
              <a:t>Executing the Attack:</a:t>
            </a:r>
            <a:endParaRPr lang="en-US" sz="1750" dirty="0"/>
          </a:p>
        </p:txBody>
      </p:sp>
      <p:sp>
        <p:nvSpPr>
          <p:cNvPr id="22" name="Text 19"/>
          <p:cNvSpPr/>
          <p:nvPr/>
        </p:nvSpPr>
        <p:spPr>
          <a:xfrm>
            <a:off x="7978735" y="5817275"/>
            <a:ext cx="6052304" cy="548164"/>
          </a:xfrm>
          <a:prstGeom prst="rect">
            <a:avLst/>
          </a:prstGeom>
          <a:noFill/>
          <a:ln/>
        </p:spPr>
        <p:txBody>
          <a:bodyPr wrap="square" lIns="0" tIns="0" rIns="0" bIns="0" rtlCol="0" anchor="t"/>
          <a:lstStyle/>
          <a:p>
            <a:pPr algn="l" indent="0" marL="0">
              <a:lnSpc>
                <a:spcPts val="2150"/>
              </a:lnSpc>
              <a:buNone/>
            </a:pPr>
            <a:r>
              <a:rPr lang="en-US" sz="1300" dirty="0">
                <a:solidFill>
                  <a:srgbClr val="EEEFF5"/>
                </a:solidFill>
                <a:latin typeface="Montserrat" pitchFamily="34" charset="0"/>
                <a:ea typeface="Montserrat" pitchFamily="34" charset="-122"/>
                <a:cs typeface="Montserrat" pitchFamily="34" charset="-120"/>
              </a:rPr>
              <a:t>Coordinate withdrawals from multiple ATMs simultaneously to maximize the payout.</a:t>
            </a:r>
            <a:endParaRPr lang="en-US" sz="1300" dirty="0"/>
          </a:p>
        </p:txBody>
      </p:sp>
      <p:sp>
        <p:nvSpPr>
          <p:cNvPr id="23" name="Shape 20"/>
          <p:cNvSpPr/>
          <p:nvPr/>
        </p:nvSpPr>
        <p:spPr>
          <a:xfrm>
            <a:off x="599361" y="7041952"/>
            <a:ext cx="385286" cy="385286"/>
          </a:xfrm>
          <a:prstGeom prst="roundRect">
            <a:avLst>
              <a:gd name="adj" fmla="val 40008"/>
            </a:avLst>
          </a:prstGeom>
          <a:solidFill>
            <a:srgbClr val="282C32"/>
          </a:solidFill>
          <a:ln/>
          <a:effectLst>
            <a:outerShdw sx="100000" sy="100000" kx="0" ky="0" algn="bl" rotWithShape="0" blurRad="41910" dist="20320" dir="13500000">
              <a:srgbClr val="ffffff">
                <a:alpha val="10000"/>
              </a:srgbClr>
            </a:outerShdw>
          </a:effectLst>
        </p:spPr>
      </p:sp>
      <p:sp>
        <p:nvSpPr>
          <p:cNvPr id="24" name="Text 21"/>
          <p:cNvSpPr/>
          <p:nvPr/>
        </p:nvSpPr>
        <p:spPr>
          <a:xfrm>
            <a:off x="656808" y="7065585"/>
            <a:ext cx="270391" cy="338018"/>
          </a:xfrm>
          <a:prstGeom prst="rect">
            <a:avLst/>
          </a:prstGeom>
          <a:noFill/>
          <a:ln/>
        </p:spPr>
        <p:txBody>
          <a:bodyPr wrap="none" lIns="0" tIns="0" rIns="0" bIns="0" rtlCol="0" anchor="t"/>
          <a:lstStyle/>
          <a:p>
            <a:pPr algn="ctr" indent="0" marL="0">
              <a:lnSpc>
                <a:spcPts val="2100"/>
              </a:lnSpc>
              <a:buNone/>
            </a:pPr>
            <a:r>
              <a:rPr lang="en-US" sz="2100" b="1" dirty="0">
                <a:solidFill>
                  <a:srgbClr val="EEEFF5"/>
                </a:solidFill>
                <a:latin typeface="Barlow Bold" pitchFamily="34" charset="0"/>
                <a:ea typeface="Barlow Bold" pitchFamily="34" charset="-122"/>
                <a:cs typeface="Barlow Bold" pitchFamily="34" charset="-120"/>
              </a:rPr>
              <a:t>5</a:t>
            </a:r>
            <a:endParaRPr lang="en-US" sz="2100" dirty="0"/>
          </a:p>
        </p:txBody>
      </p:sp>
      <p:sp>
        <p:nvSpPr>
          <p:cNvPr id="25" name="Text 22"/>
          <p:cNvSpPr/>
          <p:nvPr/>
        </p:nvSpPr>
        <p:spPr>
          <a:xfrm>
            <a:off x="1155859" y="7100768"/>
            <a:ext cx="2253496" cy="281702"/>
          </a:xfrm>
          <a:prstGeom prst="rect">
            <a:avLst/>
          </a:prstGeom>
          <a:noFill/>
          <a:ln/>
        </p:spPr>
        <p:txBody>
          <a:bodyPr wrap="none" lIns="0" tIns="0" rIns="0" bIns="0" rtlCol="0" anchor="t"/>
          <a:lstStyle/>
          <a:p>
            <a:pPr algn="l" indent="0" marL="0">
              <a:lnSpc>
                <a:spcPts val="2200"/>
              </a:lnSpc>
              <a:buNone/>
            </a:pPr>
            <a:r>
              <a:rPr lang="en-US" sz="1750" b="1" dirty="0">
                <a:solidFill>
                  <a:srgbClr val="EEEFF5"/>
                </a:solidFill>
                <a:latin typeface="Barlow Bold" pitchFamily="34" charset="0"/>
                <a:ea typeface="Barlow Bold" pitchFamily="34" charset="-122"/>
                <a:cs typeface="Barlow Bold" pitchFamily="34" charset="-120"/>
              </a:rPr>
              <a:t>Covering Tracks:</a:t>
            </a:r>
            <a:endParaRPr lang="en-US" sz="1750" dirty="0"/>
          </a:p>
        </p:txBody>
      </p:sp>
      <p:sp>
        <p:nvSpPr>
          <p:cNvPr id="26" name="Text 23"/>
          <p:cNvSpPr/>
          <p:nvPr/>
        </p:nvSpPr>
        <p:spPr>
          <a:xfrm>
            <a:off x="1155859" y="7485221"/>
            <a:ext cx="12875181" cy="274082"/>
          </a:xfrm>
          <a:prstGeom prst="rect">
            <a:avLst/>
          </a:prstGeom>
          <a:noFill/>
          <a:ln/>
        </p:spPr>
        <p:txBody>
          <a:bodyPr wrap="none" lIns="0" tIns="0" rIns="0" bIns="0" rtlCol="0" anchor="t"/>
          <a:lstStyle/>
          <a:p>
            <a:pPr algn="l" indent="0" marL="0">
              <a:lnSpc>
                <a:spcPts val="2150"/>
              </a:lnSpc>
              <a:buNone/>
            </a:pPr>
            <a:r>
              <a:rPr lang="en-US" sz="1300" dirty="0">
                <a:solidFill>
                  <a:srgbClr val="EEEFF5"/>
                </a:solidFill>
                <a:latin typeface="Montserrat" pitchFamily="34" charset="0"/>
                <a:ea typeface="Montserrat" pitchFamily="34" charset="-122"/>
                <a:cs typeface="Montserrat" pitchFamily="34" charset="-120"/>
              </a:rPr>
              <a:t>Use the malware to erase its presence from the compromised systems after execution.</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9245" y="638889"/>
            <a:ext cx="7885509" cy="1182767"/>
          </a:xfrm>
          <a:prstGeom prst="rect">
            <a:avLst/>
          </a:prstGeom>
          <a:noFill/>
          <a:ln/>
        </p:spPr>
        <p:txBody>
          <a:bodyPr wrap="square" lIns="0" tIns="0" rIns="0" bIns="0" rtlCol="0" anchor="t"/>
          <a:lstStyle/>
          <a:p>
            <a:pPr algn="l" indent="0" marL="0">
              <a:lnSpc>
                <a:spcPts val="4650"/>
              </a:lnSpc>
              <a:buNone/>
            </a:pPr>
            <a:r>
              <a:rPr lang="en-US" sz="3700" b="1" dirty="0">
                <a:solidFill>
                  <a:srgbClr val="9998FF"/>
                </a:solidFill>
                <a:latin typeface="Barlow Bold" pitchFamily="34" charset="0"/>
                <a:ea typeface="Barlow Bold" pitchFamily="34" charset="-122"/>
                <a:cs typeface="Barlow Bold" pitchFamily="34" charset="-120"/>
              </a:rPr>
              <a:t>Real-World Example of Phishing Email</a:t>
            </a:r>
            <a:endParaRPr lang="en-US" sz="3700" dirty="0"/>
          </a:p>
        </p:txBody>
      </p:sp>
      <p:pic>
        <p:nvPicPr>
          <p:cNvPr id="4" name="Image 1" descr="preencoded.png">    </p:cNvPr>
          <p:cNvPicPr>
            <a:picLocks noChangeAspect="1"/>
          </p:cNvPicPr>
          <p:nvPr/>
        </p:nvPicPr>
        <p:blipFill>
          <a:blip r:embed="rId2"/>
          <a:stretch>
            <a:fillRect/>
          </a:stretch>
        </p:blipFill>
        <p:spPr>
          <a:xfrm>
            <a:off x="629245" y="2091333"/>
            <a:ext cx="449461" cy="449461"/>
          </a:xfrm>
          <a:prstGeom prst="rect">
            <a:avLst/>
          </a:prstGeom>
        </p:spPr>
      </p:pic>
      <p:sp>
        <p:nvSpPr>
          <p:cNvPr id="5" name="Text 1"/>
          <p:cNvSpPr/>
          <p:nvPr/>
        </p:nvSpPr>
        <p:spPr>
          <a:xfrm>
            <a:off x="629245" y="2765465"/>
            <a:ext cx="2365653" cy="295632"/>
          </a:xfrm>
          <a:prstGeom prst="rect">
            <a:avLst/>
          </a:prstGeom>
          <a:noFill/>
          <a:ln/>
        </p:spPr>
        <p:txBody>
          <a:bodyPr wrap="none" lIns="0" tIns="0" rIns="0" bIns="0" rtlCol="0" anchor="t"/>
          <a:lstStyle/>
          <a:p>
            <a:pPr algn="l" indent="0" marL="0">
              <a:lnSpc>
                <a:spcPts val="2300"/>
              </a:lnSpc>
              <a:buNone/>
            </a:pPr>
            <a:r>
              <a:rPr lang="en-US" sz="1850" b="1" dirty="0">
                <a:solidFill>
                  <a:srgbClr val="EEEFF5"/>
                </a:solidFill>
                <a:latin typeface="Barlow Bold" pitchFamily="34" charset="0"/>
                <a:ea typeface="Barlow Bold" pitchFamily="34" charset="-122"/>
                <a:cs typeface="Barlow Bold" pitchFamily="34" charset="-120"/>
              </a:rPr>
              <a:t>When?</a:t>
            </a:r>
            <a:endParaRPr lang="en-US" sz="1850" dirty="0"/>
          </a:p>
        </p:txBody>
      </p:sp>
      <p:sp>
        <p:nvSpPr>
          <p:cNvPr id="6" name="Text 2"/>
          <p:cNvSpPr/>
          <p:nvPr/>
        </p:nvSpPr>
        <p:spPr>
          <a:xfrm>
            <a:off x="629245" y="3168967"/>
            <a:ext cx="3830360" cy="575310"/>
          </a:xfrm>
          <a:prstGeom prst="rect">
            <a:avLst/>
          </a:prstGeom>
          <a:noFill/>
          <a:ln/>
        </p:spPr>
        <p:txBody>
          <a:bodyPr wrap="squar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In </a:t>
            </a:r>
            <a:pPr algn="l" indent="0" marL="0">
              <a:lnSpc>
                <a:spcPts val="2250"/>
              </a:lnSpc>
              <a:buNone/>
            </a:pPr>
            <a:r>
              <a:rPr lang="en-US" sz="1400" b="1" dirty="0">
                <a:solidFill>
                  <a:srgbClr val="EEEFF5"/>
                </a:solidFill>
                <a:latin typeface="Montserrat" pitchFamily="34" charset="0"/>
                <a:ea typeface="Montserrat" pitchFamily="34" charset="-122"/>
                <a:cs typeface="Montserrat" pitchFamily="34" charset="-120"/>
              </a:rPr>
              <a:t>2019</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jackpotting attacks in Europe exploited unsecured network connections.</a:t>
            </a:r>
            <a:endParaRPr lang="en-US" sz="1400" dirty="0"/>
          </a:p>
        </p:txBody>
      </p:sp>
      <p:pic>
        <p:nvPicPr>
          <p:cNvPr id="7" name="Image 2" descr="preencoded.png">    </p:cNvPr>
          <p:cNvPicPr>
            <a:picLocks noChangeAspect="1"/>
          </p:cNvPicPr>
          <p:nvPr/>
        </p:nvPicPr>
        <p:blipFill>
          <a:blip r:embed="rId3"/>
          <a:stretch>
            <a:fillRect/>
          </a:stretch>
        </p:blipFill>
        <p:spPr>
          <a:xfrm>
            <a:off x="4684276" y="2091333"/>
            <a:ext cx="449461" cy="449461"/>
          </a:xfrm>
          <a:prstGeom prst="rect">
            <a:avLst/>
          </a:prstGeom>
        </p:spPr>
      </p:pic>
      <p:sp>
        <p:nvSpPr>
          <p:cNvPr id="8" name="Text 3"/>
          <p:cNvSpPr/>
          <p:nvPr/>
        </p:nvSpPr>
        <p:spPr>
          <a:xfrm>
            <a:off x="4684276" y="2765465"/>
            <a:ext cx="2365653" cy="295632"/>
          </a:xfrm>
          <a:prstGeom prst="rect">
            <a:avLst/>
          </a:prstGeom>
          <a:noFill/>
          <a:ln/>
        </p:spPr>
        <p:txBody>
          <a:bodyPr wrap="none" lIns="0" tIns="0" rIns="0" bIns="0" rtlCol="0" anchor="t"/>
          <a:lstStyle/>
          <a:p>
            <a:pPr algn="l" indent="0" marL="0">
              <a:lnSpc>
                <a:spcPts val="2300"/>
              </a:lnSpc>
              <a:buNone/>
            </a:pPr>
            <a:r>
              <a:rPr lang="en-US" sz="1850" b="1" dirty="0">
                <a:solidFill>
                  <a:srgbClr val="EEEFF5"/>
                </a:solidFill>
                <a:latin typeface="Barlow Bold" pitchFamily="34" charset="0"/>
                <a:ea typeface="Barlow Bold" pitchFamily="34" charset="-122"/>
                <a:cs typeface="Barlow Bold" pitchFamily="34" charset="-120"/>
              </a:rPr>
              <a:t>What was stolen</a:t>
            </a:r>
            <a:endParaRPr lang="en-US" sz="1850" dirty="0"/>
          </a:p>
        </p:txBody>
      </p:sp>
      <p:sp>
        <p:nvSpPr>
          <p:cNvPr id="9" name="Text 4"/>
          <p:cNvSpPr/>
          <p:nvPr/>
        </p:nvSpPr>
        <p:spPr>
          <a:xfrm>
            <a:off x="4684276" y="3168967"/>
            <a:ext cx="3830479" cy="575310"/>
          </a:xfrm>
          <a:prstGeom prst="rect">
            <a:avLst/>
          </a:prstGeom>
          <a:noFill/>
          <a:ln/>
        </p:spPr>
        <p:txBody>
          <a:bodyPr wrap="squar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The intercontinental ATM theft that netted $14m in two hours</a:t>
            </a:r>
            <a:endParaRPr lang="en-US" sz="1400" dirty="0"/>
          </a:p>
        </p:txBody>
      </p:sp>
      <p:pic>
        <p:nvPicPr>
          <p:cNvPr id="10" name="Image 3" descr="preencoded.png">    </p:cNvPr>
          <p:cNvPicPr>
            <a:picLocks noChangeAspect="1"/>
          </p:cNvPicPr>
          <p:nvPr/>
        </p:nvPicPr>
        <p:blipFill>
          <a:blip r:embed="rId4"/>
          <a:stretch>
            <a:fillRect/>
          </a:stretch>
        </p:blipFill>
        <p:spPr>
          <a:xfrm>
            <a:off x="629245" y="4103846"/>
            <a:ext cx="449461" cy="449461"/>
          </a:xfrm>
          <a:prstGeom prst="rect">
            <a:avLst/>
          </a:prstGeom>
        </p:spPr>
      </p:pic>
      <p:sp>
        <p:nvSpPr>
          <p:cNvPr id="11" name="Text 5"/>
          <p:cNvSpPr/>
          <p:nvPr/>
        </p:nvSpPr>
        <p:spPr>
          <a:xfrm>
            <a:off x="629245" y="4777978"/>
            <a:ext cx="2365653" cy="295632"/>
          </a:xfrm>
          <a:prstGeom prst="rect">
            <a:avLst/>
          </a:prstGeom>
          <a:noFill/>
          <a:ln/>
        </p:spPr>
        <p:txBody>
          <a:bodyPr wrap="none" lIns="0" tIns="0" rIns="0" bIns="0" rtlCol="0" anchor="t"/>
          <a:lstStyle/>
          <a:p>
            <a:pPr algn="l" indent="0" marL="0">
              <a:lnSpc>
                <a:spcPts val="2300"/>
              </a:lnSpc>
              <a:buNone/>
            </a:pPr>
            <a:r>
              <a:rPr lang="en-US" sz="1850" b="1" dirty="0">
                <a:solidFill>
                  <a:srgbClr val="EEEFF5"/>
                </a:solidFill>
                <a:latin typeface="Barlow Bold" pitchFamily="34" charset="0"/>
                <a:ea typeface="Barlow Bold" pitchFamily="34" charset="-122"/>
                <a:cs typeface="Barlow Bold" pitchFamily="34" charset="-120"/>
              </a:rPr>
              <a:t>Scale</a:t>
            </a:r>
            <a:endParaRPr lang="en-US" sz="1850" dirty="0"/>
          </a:p>
        </p:txBody>
      </p:sp>
      <p:sp>
        <p:nvSpPr>
          <p:cNvPr id="12" name="Text 6"/>
          <p:cNvSpPr/>
          <p:nvPr/>
        </p:nvSpPr>
        <p:spPr>
          <a:xfrm>
            <a:off x="629245" y="5181481"/>
            <a:ext cx="3830360" cy="2013585"/>
          </a:xfrm>
          <a:prstGeom prst="rect">
            <a:avLst/>
          </a:prstGeom>
          <a:noFill/>
          <a:ln/>
        </p:spPr>
        <p:txBody>
          <a:bodyPr wrap="squar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It was a crime characterised by its grand scale and meticulous synchronisation. Criminals had plundered ATMs in 28 different countries, including the United States, the UK, the United Arab Emirates and Russia. It all happened in the space of just two hours and 13 minutes</a:t>
            </a:r>
            <a:endParaRPr lang="en-US" sz="1400" dirty="0"/>
          </a:p>
        </p:txBody>
      </p:sp>
      <p:sp>
        <p:nvSpPr>
          <p:cNvPr id="13" name="Text 7"/>
          <p:cNvSpPr/>
          <p:nvPr/>
        </p:nvSpPr>
        <p:spPr>
          <a:xfrm>
            <a:off x="629245" y="7302937"/>
            <a:ext cx="3830360" cy="287655"/>
          </a:xfrm>
          <a:prstGeom prst="rect">
            <a:avLst/>
          </a:prstGeom>
          <a:noFill/>
          <a:ln/>
        </p:spPr>
        <p:txBody>
          <a:bodyPr wrap="non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(it was the north koreans)</a:t>
            </a:r>
            <a:endParaRPr lang="en-US" sz="1400" dirty="0"/>
          </a:p>
        </p:txBody>
      </p:sp>
      <p:pic>
        <p:nvPicPr>
          <p:cNvPr id="14" name="Image 4" descr="preencoded.png">    </p:cNvPr>
          <p:cNvPicPr>
            <a:picLocks noChangeAspect="1"/>
          </p:cNvPicPr>
          <p:nvPr/>
        </p:nvPicPr>
        <p:blipFill>
          <a:blip r:embed="rId5"/>
          <a:stretch>
            <a:fillRect/>
          </a:stretch>
        </p:blipFill>
        <p:spPr>
          <a:xfrm>
            <a:off x="4684276" y="4103846"/>
            <a:ext cx="449461" cy="449461"/>
          </a:xfrm>
          <a:prstGeom prst="rect">
            <a:avLst/>
          </a:prstGeom>
        </p:spPr>
      </p:pic>
      <p:sp>
        <p:nvSpPr>
          <p:cNvPr id="15" name="Text 8"/>
          <p:cNvSpPr/>
          <p:nvPr/>
        </p:nvSpPr>
        <p:spPr>
          <a:xfrm>
            <a:off x="4684276" y="4777978"/>
            <a:ext cx="2365653" cy="295632"/>
          </a:xfrm>
          <a:prstGeom prst="rect">
            <a:avLst/>
          </a:prstGeom>
          <a:noFill/>
          <a:ln/>
        </p:spPr>
        <p:txBody>
          <a:bodyPr wrap="none" lIns="0" tIns="0" rIns="0" bIns="0" rtlCol="0" anchor="t"/>
          <a:lstStyle/>
          <a:p>
            <a:pPr algn="l" indent="0" marL="0">
              <a:lnSpc>
                <a:spcPts val="2300"/>
              </a:lnSpc>
              <a:buNone/>
            </a:pPr>
            <a:r>
              <a:rPr lang="en-US" sz="1850" b="1" dirty="0">
                <a:solidFill>
                  <a:srgbClr val="EEEFF5"/>
                </a:solidFill>
                <a:latin typeface="Barlow Bold" pitchFamily="34" charset="0"/>
                <a:ea typeface="Barlow Bold" pitchFamily="34" charset="-122"/>
                <a:cs typeface="Barlow Bold" pitchFamily="34" charset="-120"/>
              </a:rPr>
              <a:t>Were they caught?</a:t>
            </a:r>
            <a:endParaRPr lang="en-US" sz="1850" dirty="0"/>
          </a:p>
        </p:txBody>
      </p:sp>
      <p:sp>
        <p:nvSpPr>
          <p:cNvPr id="16" name="Text 9"/>
          <p:cNvSpPr/>
          <p:nvPr/>
        </p:nvSpPr>
        <p:spPr>
          <a:xfrm>
            <a:off x="4684276" y="5181481"/>
            <a:ext cx="3830479" cy="1438275"/>
          </a:xfrm>
          <a:prstGeom prst="rect">
            <a:avLst/>
          </a:prstGeom>
          <a:noFill/>
          <a:ln/>
        </p:spPr>
        <p:txBody>
          <a:bodyPr wrap="square" lIns="0" tIns="0" rIns="0" bIns="0" rtlCol="0" anchor="t"/>
          <a:lstStyle/>
          <a:p>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Using the CCTV footage as well as mobile phone data from the areas near the ATMs, the investigators were able to arrest 18 suspects in the weeks after the raid. </a:t>
            </a:r>
            <a:pPr algn="l" indent="0" marL="0">
              <a:lnSpc>
                <a:spcPts val="2250"/>
              </a:lnSpc>
              <a:buNone/>
            </a:pPr>
            <a:r>
              <a:rPr lang="en-US" sz="1400" u="sng" dirty="0">
                <a:solidFill>
                  <a:srgbClr val="EEEFF5"/>
                </a:solidFill>
                <a:latin typeface="Montserrat" pitchFamily="34" charset="0"/>
                <a:ea typeface="Montserrat" pitchFamily="34" charset="-122"/>
                <a:cs typeface="Montserrat" pitchFamily="34" charset="-120"/>
              </a:rPr>
              <a:t>Most</a:t>
            </a:r>
            <a:pPr algn="l" indent="0" marL="0">
              <a:lnSpc>
                <a:spcPts val="2250"/>
              </a:lnSpc>
              <a:buNone/>
            </a:pPr>
            <a:r>
              <a:rPr lang="en-US" sz="1400" dirty="0">
                <a:solidFill>
                  <a:srgbClr val="EEEFF5"/>
                </a:solidFill>
                <a:latin typeface="Montserrat" pitchFamily="34" charset="0"/>
                <a:ea typeface="Montserrat" pitchFamily="34" charset="-122"/>
                <a:cs typeface="Montserrat" pitchFamily="34" charset="-120"/>
              </a:rPr>
              <a:t> are now in prison.</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4859298" y="484108"/>
            <a:ext cx="4911685" cy="579239"/>
          </a:xfrm>
          <a:prstGeom prst="rect">
            <a:avLst/>
          </a:prstGeom>
          <a:noFill/>
          <a:ln/>
        </p:spPr>
        <p:txBody>
          <a:bodyPr wrap="none" lIns="0" tIns="0" rIns="0" bIns="0" rtlCol="0" anchor="t"/>
          <a:lstStyle/>
          <a:p>
            <a:pPr algn="ctr" indent="0" marL="0">
              <a:lnSpc>
                <a:spcPts val="4550"/>
              </a:lnSpc>
              <a:buNone/>
            </a:pPr>
            <a:r>
              <a:rPr lang="en-US" sz="3600" b="1" dirty="0">
                <a:solidFill>
                  <a:srgbClr val="9998FF"/>
                </a:solidFill>
                <a:latin typeface="Barlow Bold" pitchFamily="34" charset="0"/>
                <a:ea typeface="Barlow Bold" pitchFamily="34" charset="-122"/>
                <a:cs typeface="Barlow Bold" pitchFamily="34" charset="-120"/>
              </a:rPr>
              <a:t>DON'T LAUNDER MONEY</a:t>
            </a:r>
            <a:endParaRPr lang="en-US" sz="3600" dirty="0"/>
          </a:p>
        </p:txBody>
      </p:sp>
      <p:pic>
        <p:nvPicPr>
          <p:cNvPr id="3" name="Image 0" descr="preencoded.png">    </p:cNvPr>
          <p:cNvPicPr>
            <a:picLocks noChangeAspect="1"/>
          </p:cNvPicPr>
          <p:nvPr/>
        </p:nvPicPr>
        <p:blipFill>
          <a:blip r:embed="rId1"/>
          <a:stretch>
            <a:fillRect/>
          </a:stretch>
        </p:blipFill>
        <p:spPr>
          <a:xfrm>
            <a:off x="4149209" y="1415415"/>
            <a:ext cx="6331863" cy="633186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644723" y="704493"/>
            <a:ext cx="6479143" cy="605790"/>
          </a:xfrm>
          <a:prstGeom prst="rect">
            <a:avLst/>
          </a:prstGeom>
          <a:noFill/>
          <a:ln/>
        </p:spPr>
        <p:txBody>
          <a:bodyPr wrap="none" lIns="0" tIns="0" rIns="0" bIns="0" rtlCol="0" anchor="t"/>
          <a:lstStyle/>
          <a:p>
            <a:pPr algn="l" indent="0" marL="0">
              <a:lnSpc>
                <a:spcPts val="4750"/>
              </a:lnSpc>
              <a:buNone/>
            </a:pPr>
            <a:r>
              <a:rPr lang="en-US" sz="3800" b="1" dirty="0">
                <a:solidFill>
                  <a:srgbClr val="9998FF"/>
                </a:solidFill>
                <a:latin typeface="Barlow Bold" pitchFamily="34" charset="0"/>
                <a:ea typeface="Barlow Bold" pitchFamily="34" charset="-122"/>
                <a:cs typeface="Barlow Bold" pitchFamily="34" charset="-120"/>
              </a:rPr>
              <a:t>Money Laundering Techniques</a:t>
            </a:r>
            <a:endParaRPr lang="en-US" sz="3800" dirty="0"/>
          </a:p>
        </p:txBody>
      </p:sp>
      <p:sp>
        <p:nvSpPr>
          <p:cNvPr id="3" name="Text 1"/>
          <p:cNvSpPr/>
          <p:nvPr/>
        </p:nvSpPr>
        <p:spPr>
          <a:xfrm>
            <a:off x="644723" y="1770697"/>
            <a:ext cx="2998232" cy="606028"/>
          </a:xfrm>
          <a:prstGeom prst="rect">
            <a:avLst/>
          </a:prstGeom>
          <a:noFill/>
          <a:ln/>
        </p:spPr>
        <p:txBody>
          <a:bodyPr wrap="square" lIns="0" tIns="0" rIns="0" bIns="0" rtlCol="0" anchor="t"/>
          <a:lstStyle/>
          <a:p>
            <a:pPr algn="l" indent="0" marL="0">
              <a:lnSpc>
                <a:spcPts val="2350"/>
              </a:lnSpc>
              <a:buNone/>
            </a:pPr>
            <a:r>
              <a:rPr lang="en-US" sz="1900" b="1" dirty="0">
                <a:solidFill>
                  <a:srgbClr val="9998FF"/>
                </a:solidFill>
                <a:latin typeface="Barlow Bold" pitchFamily="34" charset="0"/>
                <a:ea typeface="Barlow Bold" pitchFamily="34" charset="-122"/>
                <a:cs typeface="Barlow Bold" pitchFamily="34" charset="-120"/>
              </a:rPr>
              <a:t>Smurfing (Structuring Transactions)</a:t>
            </a:r>
            <a:endParaRPr lang="en-US" sz="1900" dirty="0"/>
          </a:p>
        </p:txBody>
      </p:sp>
      <p:sp>
        <p:nvSpPr>
          <p:cNvPr id="4" name="Text 2"/>
          <p:cNvSpPr/>
          <p:nvPr/>
        </p:nvSpPr>
        <p:spPr>
          <a:xfrm>
            <a:off x="644723" y="2560915"/>
            <a:ext cx="2998232" cy="88403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Identify multiple bank accounts, preferably under different names or entities.</a:t>
            </a:r>
            <a:endParaRPr lang="en-US" sz="1450" dirty="0"/>
          </a:p>
        </p:txBody>
      </p:sp>
      <p:sp>
        <p:nvSpPr>
          <p:cNvPr id="5" name="Text 3"/>
          <p:cNvSpPr/>
          <p:nvPr/>
        </p:nvSpPr>
        <p:spPr>
          <a:xfrm>
            <a:off x="644723" y="3509367"/>
            <a:ext cx="2998232" cy="117871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Deposit amounts below the reportable threshold (e.g., $10,000 in the US) into each account.</a:t>
            </a:r>
            <a:endParaRPr lang="en-US" sz="1450" dirty="0"/>
          </a:p>
        </p:txBody>
      </p:sp>
      <p:sp>
        <p:nvSpPr>
          <p:cNvPr id="6" name="Text 4"/>
          <p:cNvSpPr/>
          <p:nvPr/>
        </p:nvSpPr>
        <p:spPr>
          <a:xfrm>
            <a:off x="644723" y="4752499"/>
            <a:ext cx="2998232" cy="88403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Transfer funds between accounts to further obfuscate their origin.</a:t>
            </a:r>
            <a:endParaRPr lang="en-US" sz="1450" dirty="0"/>
          </a:p>
        </p:txBody>
      </p:sp>
      <p:sp>
        <p:nvSpPr>
          <p:cNvPr id="7" name="Text 5"/>
          <p:cNvSpPr/>
          <p:nvPr/>
        </p:nvSpPr>
        <p:spPr>
          <a:xfrm>
            <a:off x="644723" y="5700951"/>
            <a:ext cx="2998232" cy="88403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Withdraw funds in a different jurisdiction or mix them with legitimate earnings.</a:t>
            </a:r>
            <a:endParaRPr lang="en-US" sz="1450" dirty="0"/>
          </a:p>
        </p:txBody>
      </p:sp>
      <p:sp>
        <p:nvSpPr>
          <p:cNvPr id="8" name="Text 6"/>
          <p:cNvSpPr/>
          <p:nvPr/>
        </p:nvSpPr>
        <p:spPr>
          <a:xfrm>
            <a:off x="4099917" y="1770697"/>
            <a:ext cx="2423755" cy="303014"/>
          </a:xfrm>
          <a:prstGeom prst="rect">
            <a:avLst/>
          </a:prstGeom>
          <a:noFill/>
          <a:ln/>
        </p:spPr>
        <p:txBody>
          <a:bodyPr wrap="none" lIns="0" tIns="0" rIns="0" bIns="0" rtlCol="0" anchor="t"/>
          <a:lstStyle/>
          <a:p>
            <a:pPr algn="l" indent="0" marL="0">
              <a:lnSpc>
                <a:spcPts val="2350"/>
              </a:lnSpc>
              <a:buNone/>
            </a:pPr>
            <a:r>
              <a:rPr lang="en-US" sz="1900" b="1" dirty="0">
                <a:solidFill>
                  <a:srgbClr val="9998FF"/>
                </a:solidFill>
                <a:latin typeface="Barlow Bold" pitchFamily="34" charset="0"/>
                <a:ea typeface="Barlow Bold" pitchFamily="34" charset="-122"/>
                <a:cs typeface="Barlow Bold" pitchFamily="34" charset="-120"/>
              </a:rPr>
              <a:t>Using Shell Companies</a:t>
            </a:r>
            <a:endParaRPr lang="en-US" sz="1900" dirty="0"/>
          </a:p>
        </p:txBody>
      </p:sp>
      <p:sp>
        <p:nvSpPr>
          <p:cNvPr id="9" name="Text 7"/>
          <p:cNvSpPr/>
          <p:nvPr/>
        </p:nvSpPr>
        <p:spPr>
          <a:xfrm>
            <a:off x="4099917" y="2257901"/>
            <a:ext cx="2998232" cy="88403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Register a shell company in a jurisdiction with lax financial regulations.</a:t>
            </a:r>
            <a:endParaRPr lang="en-US" sz="1450" dirty="0"/>
          </a:p>
        </p:txBody>
      </p:sp>
      <p:sp>
        <p:nvSpPr>
          <p:cNvPr id="10" name="Text 8"/>
          <p:cNvSpPr/>
          <p:nvPr/>
        </p:nvSpPr>
        <p:spPr>
          <a:xfrm>
            <a:off x="4099917" y="3206353"/>
            <a:ext cx="2998232" cy="88403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Open business bank accounts to receive and deposit stolen funds.</a:t>
            </a:r>
            <a:endParaRPr lang="en-US" sz="1450" dirty="0"/>
          </a:p>
        </p:txBody>
      </p:sp>
      <p:sp>
        <p:nvSpPr>
          <p:cNvPr id="11" name="Text 9"/>
          <p:cNvSpPr/>
          <p:nvPr/>
        </p:nvSpPr>
        <p:spPr>
          <a:xfrm>
            <a:off x="4099917" y="4154805"/>
            <a:ext cx="2998232" cy="88403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Fabricate invoices or receipts to justify deposits as business revenue.</a:t>
            </a:r>
            <a:endParaRPr lang="en-US" sz="1450" dirty="0"/>
          </a:p>
        </p:txBody>
      </p:sp>
      <p:sp>
        <p:nvSpPr>
          <p:cNvPr id="12" name="Text 10"/>
          <p:cNvSpPr/>
          <p:nvPr/>
        </p:nvSpPr>
        <p:spPr>
          <a:xfrm>
            <a:off x="4099917" y="5103257"/>
            <a:ext cx="2998232" cy="117871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Transfer funds internationally or use them to purchase assets under the company’s name.</a:t>
            </a:r>
            <a:endParaRPr lang="en-US" sz="1450" dirty="0"/>
          </a:p>
        </p:txBody>
      </p:sp>
      <p:sp>
        <p:nvSpPr>
          <p:cNvPr id="13" name="Text 11"/>
          <p:cNvSpPr/>
          <p:nvPr/>
        </p:nvSpPr>
        <p:spPr>
          <a:xfrm>
            <a:off x="7555111" y="1770697"/>
            <a:ext cx="2935486" cy="303014"/>
          </a:xfrm>
          <a:prstGeom prst="rect">
            <a:avLst/>
          </a:prstGeom>
          <a:noFill/>
          <a:ln/>
        </p:spPr>
        <p:txBody>
          <a:bodyPr wrap="none" lIns="0" tIns="0" rIns="0" bIns="0" rtlCol="0" anchor="t"/>
          <a:lstStyle/>
          <a:p>
            <a:pPr algn="l" indent="0" marL="0">
              <a:lnSpc>
                <a:spcPts val="2350"/>
              </a:lnSpc>
              <a:buNone/>
            </a:pPr>
            <a:r>
              <a:rPr lang="en-US" sz="1900" b="1" dirty="0">
                <a:solidFill>
                  <a:srgbClr val="9998FF"/>
                </a:solidFill>
                <a:latin typeface="Barlow Bold" pitchFamily="34" charset="0"/>
                <a:ea typeface="Barlow Bold" pitchFamily="34" charset="-122"/>
                <a:cs typeface="Barlow Bold" pitchFamily="34" charset="-120"/>
              </a:rPr>
              <a:t>Cryptocurrency Conversion</a:t>
            </a:r>
            <a:endParaRPr lang="en-US" sz="1900" dirty="0"/>
          </a:p>
        </p:txBody>
      </p:sp>
      <p:sp>
        <p:nvSpPr>
          <p:cNvPr id="14" name="Text 12"/>
          <p:cNvSpPr/>
          <p:nvPr/>
        </p:nvSpPr>
        <p:spPr>
          <a:xfrm>
            <a:off x="7555111" y="2257901"/>
            <a:ext cx="2998232" cy="117871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Use stolen funds to purchase cryptocurrency on exchanges that require minimal identity verification.</a:t>
            </a:r>
            <a:endParaRPr lang="en-US" sz="1450" dirty="0"/>
          </a:p>
        </p:txBody>
      </p:sp>
      <p:sp>
        <p:nvSpPr>
          <p:cNvPr id="15" name="Text 13"/>
          <p:cNvSpPr/>
          <p:nvPr/>
        </p:nvSpPr>
        <p:spPr>
          <a:xfrm>
            <a:off x="7555111" y="3501033"/>
            <a:ext cx="2998232" cy="117871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Transfer cryptocurrency to a </a:t>
            </a:r>
            <a:pPr algn="l" indent="0" marL="0">
              <a:lnSpc>
                <a:spcPts val="2300"/>
              </a:lnSpc>
              <a:buNone/>
            </a:pPr>
            <a:r>
              <a:rPr lang="en-US" sz="1450" b="1" dirty="0">
                <a:solidFill>
                  <a:srgbClr val="EEEFF5"/>
                </a:solidFill>
                <a:latin typeface="Montserrat" pitchFamily="34" charset="0"/>
                <a:ea typeface="Montserrat" pitchFamily="34" charset="-122"/>
                <a:cs typeface="Montserrat" pitchFamily="34" charset="-120"/>
              </a:rPr>
              <a:t>mixing service</a:t>
            </a:r>
            <a:pPr algn="l" indent="0" marL="0">
              <a:lnSpc>
                <a:spcPts val="2300"/>
              </a:lnSpc>
              <a:buNone/>
            </a:pPr>
            <a:r>
              <a:rPr lang="en-US" sz="1450" dirty="0">
                <a:solidFill>
                  <a:srgbClr val="EEEFF5"/>
                </a:solidFill>
                <a:latin typeface="Montserrat" pitchFamily="34" charset="0"/>
                <a:ea typeface="Montserrat" pitchFamily="34" charset="-122"/>
                <a:cs typeface="Montserrat" pitchFamily="34" charset="-120"/>
              </a:rPr>
              <a:t> (crypto tumbler) to hide the origin of the funds.</a:t>
            </a:r>
            <a:endParaRPr lang="en-US" sz="1450" dirty="0"/>
          </a:p>
        </p:txBody>
      </p:sp>
      <p:sp>
        <p:nvSpPr>
          <p:cNvPr id="16" name="Text 14"/>
          <p:cNvSpPr/>
          <p:nvPr/>
        </p:nvSpPr>
        <p:spPr>
          <a:xfrm>
            <a:off x="7555111" y="4744164"/>
            <a:ext cx="2998232" cy="117871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Exchange the mixed cryptocurrency into different currencies on separate platforms.</a:t>
            </a:r>
            <a:endParaRPr lang="en-US" sz="1450" dirty="0"/>
          </a:p>
        </p:txBody>
      </p:sp>
      <p:sp>
        <p:nvSpPr>
          <p:cNvPr id="17" name="Text 15"/>
          <p:cNvSpPr/>
          <p:nvPr/>
        </p:nvSpPr>
        <p:spPr>
          <a:xfrm>
            <a:off x="7555111" y="5987296"/>
            <a:ext cx="2998232" cy="1473398"/>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Withdraw cleaned cryptocurrency into wallets  or convert it back into fiat currency via offshore exchanges.</a:t>
            </a:r>
            <a:endParaRPr lang="en-US" sz="1450" dirty="0"/>
          </a:p>
        </p:txBody>
      </p:sp>
      <p:sp>
        <p:nvSpPr>
          <p:cNvPr id="18" name="Text 16"/>
          <p:cNvSpPr/>
          <p:nvPr/>
        </p:nvSpPr>
        <p:spPr>
          <a:xfrm>
            <a:off x="11010305" y="1770697"/>
            <a:ext cx="2998232" cy="606028"/>
          </a:xfrm>
          <a:prstGeom prst="rect">
            <a:avLst/>
          </a:prstGeom>
          <a:noFill/>
          <a:ln/>
        </p:spPr>
        <p:txBody>
          <a:bodyPr wrap="square" lIns="0" tIns="0" rIns="0" bIns="0" rtlCol="0" anchor="t"/>
          <a:lstStyle/>
          <a:p>
            <a:pPr algn="l" indent="0" marL="0">
              <a:lnSpc>
                <a:spcPts val="2350"/>
              </a:lnSpc>
              <a:buNone/>
            </a:pPr>
            <a:r>
              <a:rPr lang="en-US" sz="1900" b="1" dirty="0">
                <a:solidFill>
                  <a:srgbClr val="9998FF"/>
                </a:solidFill>
                <a:latin typeface="Barlow Bold" pitchFamily="34" charset="0"/>
                <a:ea typeface="Barlow Bold" pitchFamily="34" charset="-122"/>
                <a:cs typeface="Barlow Bold" pitchFamily="34" charset="-120"/>
              </a:rPr>
              <a:t>High-Value Purchases and Resale</a:t>
            </a:r>
            <a:endParaRPr lang="en-US" sz="1900" dirty="0"/>
          </a:p>
        </p:txBody>
      </p:sp>
      <p:sp>
        <p:nvSpPr>
          <p:cNvPr id="19" name="Text 17"/>
          <p:cNvSpPr/>
          <p:nvPr/>
        </p:nvSpPr>
        <p:spPr>
          <a:xfrm>
            <a:off x="11010305" y="2560915"/>
            <a:ext cx="2998232" cy="117871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Use stolen funds to purchase high-value items such as watches, artwork, vehicles, or electronics.</a:t>
            </a:r>
            <a:endParaRPr lang="en-US" sz="1450" dirty="0"/>
          </a:p>
        </p:txBody>
      </p:sp>
      <p:sp>
        <p:nvSpPr>
          <p:cNvPr id="20" name="Text 18"/>
          <p:cNvSpPr/>
          <p:nvPr/>
        </p:nvSpPr>
        <p:spPr>
          <a:xfrm>
            <a:off x="11010305" y="3804047"/>
            <a:ext cx="2998232" cy="88403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Make purchases at different locations to avoid drawing attention.</a:t>
            </a:r>
            <a:endParaRPr lang="en-US" sz="1450" dirty="0"/>
          </a:p>
        </p:txBody>
      </p:sp>
      <p:sp>
        <p:nvSpPr>
          <p:cNvPr id="21" name="Text 19"/>
          <p:cNvSpPr/>
          <p:nvPr/>
        </p:nvSpPr>
        <p:spPr>
          <a:xfrm>
            <a:off x="11010305" y="4752499"/>
            <a:ext cx="2998232" cy="117871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Resell the items through legitimate channels, such as online marketplaces or auction houses.</a:t>
            </a:r>
            <a:endParaRPr lang="en-US" sz="1450" dirty="0"/>
          </a:p>
        </p:txBody>
      </p:sp>
      <p:sp>
        <p:nvSpPr>
          <p:cNvPr id="22" name="Text 20"/>
          <p:cNvSpPr/>
          <p:nvPr/>
        </p:nvSpPr>
        <p:spPr>
          <a:xfrm>
            <a:off x="11010305" y="5995630"/>
            <a:ext cx="2998232" cy="1178719"/>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EEEFF5"/>
                </a:solidFill>
                <a:latin typeface="Montserrat" pitchFamily="34" charset="0"/>
                <a:ea typeface="Montserrat" pitchFamily="34" charset="-122"/>
                <a:cs typeface="Montserrat" pitchFamily="34" charset="-120"/>
              </a:rPr>
              <a:t>Deposit the proceeds into bank accounts, blending them with legitimate earnings.</a:t>
            </a:r>
            <a:endParaRPr lang="en-US" sz="14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458"/>
          </a:xfrm>
          <a:prstGeom prst="rect">
            <a:avLst/>
          </a:prstGeom>
        </p:spPr>
      </p:pic>
      <p:sp>
        <p:nvSpPr>
          <p:cNvPr id="3" name="Text 0"/>
          <p:cNvSpPr/>
          <p:nvPr/>
        </p:nvSpPr>
        <p:spPr>
          <a:xfrm>
            <a:off x="6081117" y="467201"/>
            <a:ext cx="7954566" cy="1676995"/>
          </a:xfrm>
          <a:prstGeom prst="rect">
            <a:avLst/>
          </a:prstGeom>
          <a:noFill/>
          <a:ln/>
        </p:spPr>
        <p:txBody>
          <a:bodyPr wrap="square" lIns="0" tIns="0" rIns="0" bIns="0" rtlCol="0" anchor="t"/>
          <a:lstStyle/>
          <a:p>
            <a:pPr algn="l" indent="0" marL="0">
              <a:lnSpc>
                <a:spcPts val="4400"/>
              </a:lnSpc>
              <a:buNone/>
            </a:pPr>
            <a:r>
              <a:rPr lang="en-US" sz="3500" b="1" dirty="0">
                <a:solidFill>
                  <a:srgbClr val="9998FF"/>
                </a:solidFill>
                <a:latin typeface="Barlow Bold" pitchFamily="34" charset="0"/>
                <a:ea typeface="Barlow Bold" pitchFamily="34" charset="-122"/>
                <a:cs typeface="Barlow Bold" pitchFamily="34" charset="-120"/>
              </a:rPr>
              <a:t>Why are these hacking methods important to consider? How can they be used well?</a:t>
            </a:r>
            <a:endParaRPr lang="en-US" sz="3500" dirty="0"/>
          </a:p>
        </p:txBody>
      </p:sp>
      <p:pic>
        <p:nvPicPr>
          <p:cNvPr id="4" name="Image 1" descr="preencoded.png">    </p:cNvPr>
          <p:cNvPicPr>
            <a:picLocks noChangeAspect="1"/>
          </p:cNvPicPr>
          <p:nvPr/>
        </p:nvPicPr>
        <p:blipFill>
          <a:blip r:embed="rId2"/>
          <a:stretch>
            <a:fillRect/>
          </a:stretch>
        </p:blipFill>
        <p:spPr>
          <a:xfrm>
            <a:off x="6081117" y="2398990"/>
            <a:ext cx="424815" cy="424815"/>
          </a:xfrm>
          <a:prstGeom prst="rect">
            <a:avLst/>
          </a:prstGeom>
        </p:spPr>
      </p:pic>
      <p:sp>
        <p:nvSpPr>
          <p:cNvPr id="5" name="Text 1"/>
          <p:cNvSpPr/>
          <p:nvPr/>
        </p:nvSpPr>
        <p:spPr>
          <a:xfrm>
            <a:off x="6081117" y="3036213"/>
            <a:ext cx="2235875" cy="279440"/>
          </a:xfrm>
          <a:prstGeom prst="rect">
            <a:avLst/>
          </a:prstGeom>
          <a:noFill/>
          <a:ln/>
        </p:spPr>
        <p:txBody>
          <a:bodyPr wrap="none" lIns="0" tIns="0" rIns="0" bIns="0" rtlCol="0" anchor="t"/>
          <a:lstStyle/>
          <a:p>
            <a:pPr algn="l" indent="0" marL="0">
              <a:lnSpc>
                <a:spcPts val="2200"/>
              </a:lnSpc>
              <a:buNone/>
            </a:pPr>
            <a:r>
              <a:rPr lang="en-US" sz="1750" b="1" dirty="0">
                <a:solidFill>
                  <a:srgbClr val="EEEFF5"/>
                </a:solidFill>
                <a:latin typeface="Barlow Bold" pitchFamily="34" charset="0"/>
                <a:ea typeface="Barlow Bold" pitchFamily="34" charset="-122"/>
                <a:cs typeface="Barlow Bold" pitchFamily="34" charset="-120"/>
              </a:rPr>
              <a:t>Authorized Access</a:t>
            </a:r>
            <a:endParaRPr lang="en-US" sz="1750" dirty="0"/>
          </a:p>
        </p:txBody>
      </p:sp>
      <p:sp>
        <p:nvSpPr>
          <p:cNvPr id="6" name="Text 2"/>
          <p:cNvSpPr/>
          <p:nvPr/>
        </p:nvSpPr>
        <p:spPr>
          <a:xfrm>
            <a:off x="6081117" y="3417570"/>
            <a:ext cx="7954566" cy="543639"/>
          </a:xfrm>
          <a:prstGeom prst="rect">
            <a:avLst/>
          </a:prstGeom>
          <a:noFill/>
          <a:ln/>
        </p:spPr>
        <p:txBody>
          <a:bodyPr wrap="square" lIns="0" tIns="0" rIns="0" bIns="0" rtlCol="0" anchor="t"/>
          <a:lstStyle/>
          <a:p>
            <a:pPr algn="l"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Ethical hackers work with ATM operators to identify vulnerabilities through authorized penetration testing.</a:t>
            </a:r>
            <a:endParaRPr lang="en-US" sz="1300" dirty="0"/>
          </a:p>
        </p:txBody>
      </p:sp>
      <p:pic>
        <p:nvPicPr>
          <p:cNvPr id="7" name="Image 2" descr="preencoded.png">    </p:cNvPr>
          <p:cNvPicPr>
            <a:picLocks noChangeAspect="1"/>
          </p:cNvPicPr>
          <p:nvPr/>
        </p:nvPicPr>
        <p:blipFill>
          <a:blip r:embed="rId3"/>
          <a:stretch>
            <a:fillRect/>
          </a:stretch>
        </p:blipFill>
        <p:spPr>
          <a:xfrm>
            <a:off x="6081117" y="4301014"/>
            <a:ext cx="424815" cy="424815"/>
          </a:xfrm>
          <a:prstGeom prst="rect">
            <a:avLst/>
          </a:prstGeom>
        </p:spPr>
      </p:pic>
      <p:sp>
        <p:nvSpPr>
          <p:cNvPr id="8" name="Text 3"/>
          <p:cNvSpPr/>
          <p:nvPr/>
        </p:nvSpPr>
        <p:spPr>
          <a:xfrm>
            <a:off x="6081117" y="4938236"/>
            <a:ext cx="2235875" cy="279440"/>
          </a:xfrm>
          <a:prstGeom prst="rect">
            <a:avLst/>
          </a:prstGeom>
          <a:noFill/>
          <a:ln/>
        </p:spPr>
        <p:txBody>
          <a:bodyPr wrap="none" lIns="0" tIns="0" rIns="0" bIns="0" rtlCol="0" anchor="t"/>
          <a:lstStyle/>
          <a:p>
            <a:pPr algn="l" indent="0" marL="0">
              <a:lnSpc>
                <a:spcPts val="2200"/>
              </a:lnSpc>
              <a:buNone/>
            </a:pPr>
            <a:r>
              <a:rPr lang="en-US" sz="1750" b="1" dirty="0">
                <a:solidFill>
                  <a:srgbClr val="EEEFF5"/>
                </a:solidFill>
                <a:latin typeface="Barlow Bold" pitchFamily="34" charset="0"/>
                <a:ea typeface="Barlow Bold" pitchFamily="34" charset="-122"/>
                <a:cs typeface="Barlow Bold" pitchFamily="34" charset="-120"/>
              </a:rPr>
              <a:t>Risk Assessment</a:t>
            </a:r>
            <a:endParaRPr lang="en-US" sz="1750" dirty="0"/>
          </a:p>
        </p:txBody>
      </p:sp>
      <p:sp>
        <p:nvSpPr>
          <p:cNvPr id="9" name="Text 4"/>
          <p:cNvSpPr/>
          <p:nvPr/>
        </p:nvSpPr>
        <p:spPr>
          <a:xfrm>
            <a:off x="6081117" y="5319593"/>
            <a:ext cx="7954566" cy="543639"/>
          </a:xfrm>
          <a:prstGeom prst="rect">
            <a:avLst/>
          </a:prstGeom>
          <a:noFill/>
          <a:ln/>
        </p:spPr>
        <p:txBody>
          <a:bodyPr wrap="square" lIns="0" tIns="0" rIns="0" bIns="0" rtlCol="0" anchor="t"/>
          <a:lstStyle/>
          <a:p>
            <a:pPr algn="l"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Thorough security audits help ATM owners understand their exposure and prioritize countermeasures.</a:t>
            </a:r>
            <a:endParaRPr lang="en-US" sz="1300" dirty="0"/>
          </a:p>
        </p:txBody>
      </p:sp>
      <p:pic>
        <p:nvPicPr>
          <p:cNvPr id="10" name="Image 3" descr="preencoded.png">    </p:cNvPr>
          <p:cNvPicPr>
            <a:picLocks noChangeAspect="1"/>
          </p:cNvPicPr>
          <p:nvPr/>
        </p:nvPicPr>
        <p:blipFill>
          <a:blip r:embed="rId4"/>
          <a:stretch>
            <a:fillRect/>
          </a:stretch>
        </p:blipFill>
        <p:spPr>
          <a:xfrm>
            <a:off x="6081117" y="6203037"/>
            <a:ext cx="424815" cy="424815"/>
          </a:xfrm>
          <a:prstGeom prst="rect">
            <a:avLst/>
          </a:prstGeom>
        </p:spPr>
      </p:pic>
      <p:sp>
        <p:nvSpPr>
          <p:cNvPr id="11" name="Text 5"/>
          <p:cNvSpPr/>
          <p:nvPr/>
        </p:nvSpPr>
        <p:spPr>
          <a:xfrm>
            <a:off x="6081117" y="6840260"/>
            <a:ext cx="2235875" cy="279440"/>
          </a:xfrm>
          <a:prstGeom prst="rect">
            <a:avLst/>
          </a:prstGeom>
          <a:noFill/>
          <a:ln/>
        </p:spPr>
        <p:txBody>
          <a:bodyPr wrap="none" lIns="0" tIns="0" rIns="0" bIns="0" rtlCol="0" anchor="t"/>
          <a:lstStyle/>
          <a:p>
            <a:pPr algn="l" indent="0" marL="0">
              <a:lnSpc>
                <a:spcPts val="2200"/>
              </a:lnSpc>
              <a:buNone/>
            </a:pPr>
            <a:r>
              <a:rPr lang="en-US" sz="1750" b="1" dirty="0">
                <a:solidFill>
                  <a:srgbClr val="EEEFF5"/>
                </a:solidFill>
                <a:latin typeface="Barlow Bold" pitchFamily="34" charset="0"/>
                <a:ea typeface="Barlow Bold" pitchFamily="34" charset="-122"/>
                <a:cs typeface="Barlow Bold" pitchFamily="34" charset="-120"/>
              </a:rPr>
              <a:t>Secure Development</a:t>
            </a:r>
            <a:endParaRPr lang="en-US" sz="1750" dirty="0"/>
          </a:p>
        </p:txBody>
      </p:sp>
      <p:sp>
        <p:nvSpPr>
          <p:cNvPr id="12" name="Text 6"/>
          <p:cNvSpPr/>
          <p:nvPr/>
        </p:nvSpPr>
        <p:spPr>
          <a:xfrm>
            <a:off x="6081117" y="7221617"/>
            <a:ext cx="7954566" cy="543639"/>
          </a:xfrm>
          <a:prstGeom prst="rect">
            <a:avLst/>
          </a:prstGeom>
          <a:noFill/>
          <a:ln/>
        </p:spPr>
        <p:txBody>
          <a:bodyPr wrap="square" lIns="0" tIns="0" rIns="0" bIns="0" rtlCol="0" anchor="t"/>
          <a:lstStyle/>
          <a:p>
            <a:pPr algn="l" indent="0" marL="0">
              <a:lnSpc>
                <a:spcPts val="2100"/>
              </a:lnSpc>
              <a:buNone/>
            </a:pPr>
            <a:r>
              <a:rPr lang="en-US" sz="1300" dirty="0">
                <a:solidFill>
                  <a:srgbClr val="EEEFF5"/>
                </a:solidFill>
                <a:latin typeface="Montserrat" pitchFamily="34" charset="0"/>
                <a:ea typeface="Montserrat" pitchFamily="34" charset="-122"/>
                <a:cs typeface="Montserrat" pitchFamily="34" charset="-120"/>
              </a:rPr>
              <a:t>Ethical hackers can assist with secure software development and configuration for ATM systems.</a:t>
            </a:r>
            <a:endParaRPr lang="en-US" sz="1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4998482" y="484108"/>
            <a:ext cx="4633317" cy="579239"/>
          </a:xfrm>
          <a:prstGeom prst="rect">
            <a:avLst/>
          </a:prstGeom>
          <a:noFill/>
          <a:ln/>
        </p:spPr>
        <p:txBody>
          <a:bodyPr wrap="none" lIns="0" tIns="0" rIns="0" bIns="0" rtlCol="0" anchor="t"/>
          <a:lstStyle/>
          <a:p>
            <a:pPr algn="ctr" indent="0" marL="0">
              <a:lnSpc>
                <a:spcPts val="4550"/>
              </a:lnSpc>
              <a:buNone/>
            </a:pPr>
            <a:r>
              <a:rPr lang="en-US" sz="3600" b="1" dirty="0">
                <a:solidFill>
                  <a:srgbClr val="9998FF"/>
                </a:solidFill>
                <a:latin typeface="Barlow Bold" pitchFamily="34" charset="0"/>
                <a:ea typeface="Barlow Bold" pitchFamily="34" charset="-122"/>
                <a:cs typeface="Barlow Bold" pitchFamily="34" charset="-120"/>
              </a:rPr>
              <a:t>Thank You!</a:t>
            </a:r>
            <a:endParaRPr lang="en-US" sz="3600" dirty="0"/>
          </a:p>
        </p:txBody>
      </p:sp>
      <p:pic>
        <p:nvPicPr>
          <p:cNvPr id="3" name="Image 0" descr="preencoded.png">    </p:cNvPr>
          <p:cNvPicPr>
            <a:picLocks noChangeAspect="1"/>
          </p:cNvPicPr>
          <p:nvPr/>
        </p:nvPicPr>
        <p:blipFill>
          <a:blip r:embed="rId1"/>
          <a:stretch>
            <a:fillRect/>
          </a:stretch>
        </p:blipFill>
        <p:spPr>
          <a:xfrm>
            <a:off x="4149209" y="1415415"/>
            <a:ext cx="6331863" cy="633186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92825" y="544354"/>
            <a:ext cx="5209580" cy="651272"/>
          </a:xfrm>
          <a:prstGeom prst="rect">
            <a:avLst/>
          </a:prstGeom>
          <a:noFill/>
          <a:ln/>
        </p:spPr>
        <p:txBody>
          <a:bodyPr wrap="none" lIns="0" tIns="0" rIns="0" bIns="0" rtlCol="0" anchor="t"/>
          <a:lstStyle/>
          <a:p>
            <a:pPr algn="l" indent="0" marL="0">
              <a:lnSpc>
                <a:spcPts val="5100"/>
              </a:lnSpc>
              <a:buNone/>
            </a:pPr>
            <a:r>
              <a:rPr lang="en-US" sz="4100" b="1" dirty="0">
                <a:solidFill>
                  <a:srgbClr val="9998FF"/>
                </a:solidFill>
                <a:latin typeface="Barlow Bold" pitchFamily="34" charset="0"/>
                <a:ea typeface="Barlow Bold" pitchFamily="34" charset="-122"/>
                <a:cs typeface="Barlow Bold" pitchFamily="34" charset="-120"/>
              </a:rPr>
              <a:t>Prefaces and Notes</a:t>
            </a:r>
            <a:endParaRPr lang="en-US" sz="4100" dirty="0"/>
          </a:p>
        </p:txBody>
      </p:sp>
      <p:sp>
        <p:nvSpPr>
          <p:cNvPr id="3" name="Text 1"/>
          <p:cNvSpPr/>
          <p:nvPr/>
        </p:nvSpPr>
        <p:spPr>
          <a:xfrm>
            <a:off x="692825" y="1670685"/>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EEEFF5"/>
                </a:solidFill>
                <a:latin typeface="Montserrat" pitchFamily="34" charset="0"/>
                <a:ea typeface="Montserrat" pitchFamily="34" charset="-122"/>
                <a:cs typeface="Montserrat" pitchFamily="34" charset="-120"/>
              </a:rPr>
              <a:t>Dont do any of this pls dont steal money and if u do its not my fualt</a:t>
            </a:r>
            <a:endParaRPr lang="en-US" sz="1550" dirty="0"/>
          </a:p>
        </p:txBody>
      </p:sp>
      <p:sp>
        <p:nvSpPr>
          <p:cNvPr id="4" name="Text 2"/>
          <p:cNvSpPr/>
          <p:nvPr/>
        </p:nvSpPr>
        <p:spPr>
          <a:xfrm>
            <a:off x="692825" y="2373273"/>
            <a:ext cx="6380917" cy="1266825"/>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EEEFF5"/>
                </a:solidFill>
                <a:latin typeface="Montserrat" pitchFamily="34" charset="0"/>
                <a:ea typeface="Montserrat" pitchFamily="34" charset="-122"/>
                <a:cs typeface="Montserrat" pitchFamily="34" charset="-120"/>
              </a:rPr>
              <a:t>Everything in this presentation is very broad and more theoretical then practical, not because a practical version isn't achievable, but because it wouldn't be that hard to do, and also </a:t>
            </a:r>
            <a:endParaRPr lang="en-US" sz="1550" dirty="0"/>
          </a:p>
        </p:txBody>
      </p:sp>
      <p:sp>
        <p:nvSpPr>
          <p:cNvPr id="5" name="Text 3"/>
          <p:cNvSpPr/>
          <p:nvPr/>
        </p:nvSpPr>
        <p:spPr>
          <a:xfrm>
            <a:off x="692825" y="3709273"/>
            <a:ext cx="6380917" cy="633413"/>
          </a:xfrm>
          <a:prstGeom prst="rect">
            <a:avLst/>
          </a:prstGeom>
          <a:noFill/>
          <a:ln/>
        </p:spPr>
        <p:txBody>
          <a:bodyPr wrap="square" lIns="0" tIns="0" rIns="0" bIns="0" rtlCol="0" anchor="t"/>
          <a:lstStyle/>
          <a:p>
            <a:pPr algn="l" marL="342900" indent="-342900">
              <a:lnSpc>
                <a:spcPts val="2450"/>
              </a:lnSpc>
              <a:buSzPct val="100000"/>
              <a:buChar char="•"/>
            </a:pPr>
            <a:r>
              <a:rPr lang="en-US" sz="1550" dirty="0">
                <a:solidFill>
                  <a:srgbClr val="EEEFF5"/>
                </a:solidFill>
                <a:latin typeface="Montserrat" pitchFamily="34" charset="0"/>
                <a:ea typeface="Montserrat" pitchFamily="34" charset="-122"/>
                <a:cs typeface="Montserrat" pitchFamily="34" charset="-120"/>
              </a:rPr>
              <a:t>there are a lot of methods i wanna cover so that allows for less description of each</a:t>
            </a:r>
            <a:endParaRPr lang="en-US" sz="1550" dirty="0"/>
          </a:p>
        </p:txBody>
      </p:sp>
      <p:sp>
        <p:nvSpPr>
          <p:cNvPr id="6" name="Text 4"/>
          <p:cNvSpPr/>
          <p:nvPr/>
        </p:nvSpPr>
        <p:spPr>
          <a:xfrm>
            <a:off x="692825" y="4411861"/>
            <a:ext cx="6380917" cy="316706"/>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EEEFF5"/>
                </a:solidFill>
                <a:latin typeface="Montserrat" pitchFamily="34" charset="0"/>
                <a:ea typeface="Montserrat" pitchFamily="34" charset="-122"/>
                <a:cs typeface="Montserrat" pitchFamily="34" charset="-120"/>
              </a:rPr>
              <a:t>methods/slides ordered in order of least to most practical</a:t>
            </a:r>
            <a:endParaRPr lang="en-US" sz="1550" dirty="0"/>
          </a:p>
        </p:txBody>
      </p:sp>
      <p:sp>
        <p:nvSpPr>
          <p:cNvPr id="7" name="Text 5"/>
          <p:cNvSpPr/>
          <p:nvPr/>
        </p:nvSpPr>
        <p:spPr>
          <a:xfrm>
            <a:off x="692825" y="4797743"/>
            <a:ext cx="6380917" cy="316706"/>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EEEFF5"/>
                </a:solidFill>
                <a:latin typeface="Montserrat" pitchFamily="34" charset="0"/>
                <a:ea typeface="Montserrat" pitchFamily="34" charset="-122"/>
                <a:cs typeface="Montserrat" pitchFamily="34" charset="-120"/>
              </a:rPr>
              <a:t>pls dont steal money </a:t>
            </a:r>
            <a:endParaRPr lang="en-US" sz="1550" dirty="0"/>
          </a:p>
        </p:txBody>
      </p:sp>
      <p:sp>
        <p:nvSpPr>
          <p:cNvPr id="8" name="Text 6"/>
          <p:cNvSpPr/>
          <p:nvPr/>
        </p:nvSpPr>
        <p:spPr>
          <a:xfrm>
            <a:off x="692825" y="5292566"/>
            <a:ext cx="6380917" cy="316706"/>
          </a:xfrm>
          <a:prstGeom prst="rect">
            <a:avLst/>
          </a:prstGeom>
          <a:noFill/>
          <a:ln/>
        </p:spPr>
        <p:txBody>
          <a:bodyPr wrap="none" lIns="0" tIns="0" rIns="0" bIns="0" rtlCol="0" anchor="t"/>
          <a:lstStyle/>
          <a:p>
            <a:pPr algn="l" indent="0" marL="0">
              <a:lnSpc>
                <a:spcPts val="2450"/>
              </a:lnSpc>
              <a:buNone/>
            </a:pPr>
            <a:endParaRPr lang="en-US" sz="1550" dirty="0"/>
          </a:p>
        </p:txBody>
      </p:sp>
      <p:pic>
        <p:nvPicPr>
          <p:cNvPr id="9" name="Image 0" descr="preencoded.png">    </p:cNvPr>
          <p:cNvPicPr>
            <a:picLocks noChangeAspect="1"/>
          </p:cNvPicPr>
          <p:nvPr/>
        </p:nvPicPr>
        <p:blipFill>
          <a:blip r:embed="rId1"/>
          <a:stretch>
            <a:fillRect/>
          </a:stretch>
        </p:blipFill>
        <p:spPr>
          <a:xfrm>
            <a:off x="7564279" y="1715214"/>
            <a:ext cx="6380917" cy="638091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925354"/>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Slide 2: Security Challenges and Shortcomings</a:t>
            </a:r>
            <a:endParaRPr lang="en-US" sz="4450" dirty="0"/>
          </a:p>
        </p:txBody>
      </p:sp>
      <p:sp>
        <p:nvSpPr>
          <p:cNvPr id="4" name="Shape 1"/>
          <p:cNvSpPr/>
          <p:nvPr/>
        </p:nvSpPr>
        <p:spPr>
          <a:xfrm>
            <a:off x="758309" y="2675692"/>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1462326" y="2750106"/>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Pro: 24/7</a:t>
            </a:r>
            <a:endParaRPr lang="en-US" sz="2200" dirty="0"/>
          </a:p>
        </p:txBody>
      </p:sp>
      <p:sp>
        <p:nvSpPr>
          <p:cNvPr id="6" name="Text 3"/>
          <p:cNvSpPr/>
          <p:nvPr/>
        </p:nvSpPr>
        <p:spPr>
          <a:xfrm>
            <a:off x="1462326" y="3236238"/>
            <a:ext cx="6923365"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ATMs are lucrative targets due to their 24/7 operation, accessible locations, and often outdated security systems.</a:t>
            </a:r>
            <a:endParaRPr lang="en-US" sz="1700" dirty="0"/>
          </a:p>
        </p:txBody>
      </p:sp>
      <p:sp>
        <p:nvSpPr>
          <p:cNvPr id="7" name="Shape 4"/>
          <p:cNvSpPr/>
          <p:nvPr/>
        </p:nvSpPr>
        <p:spPr>
          <a:xfrm>
            <a:off x="758309" y="4362926"/>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8" name="Text 5"/>
          <p:cNvSpPr/>
          <p:nvPr/>
        </p:nvSpPr>
        <p:spPr>
          <a:xfrm>
            <a:off x="1462326" y="4437340"/>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Pro: Legacy Software</a:t>
            </a:r>
            <a:endParaRPr lang="en-US" sz="2200" dirty="0"/>
          </a:p>
        </p:txBody>
      </p:sp>
      <p:sp>
        <p:nvSpPr>
          <p:cNvPr id="9" name="Text 6"/>
          <p:cNvSpPr/>
          <p:nvPr/>
        </p:nvSpPr>
        <p:spPr>
          <a:xfrm>
            <a:off x="1462326" y="4923472"/>
            <a:ext cx="6923365"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Many ATMs run legacy software like Windows XP or Windows 7, which contain well-documented vulnerabilities.</a:t>
            </a:r>
            <a:endParaRPr lang="en-US" sz="1700" dirty="0"/>
          </a:p>
        </p:txBody>
      </p:sp>
      <p:sp>
        <p:nvSpPr>
          <p:cNvPr id="10" name="Shape 7"/>
          <p:cNvSpPr/>
          <p:nvPr/>
        </p:nvSpPr>
        <p:spPr>
          <a:xfrm>
            <a:off x="758309" y="6050161"/>
            <a:ext cx="487442" cy="487442"/>
          </a:xfrm>
          <a:prstGeom prst="roundRect">
            <a:avLst>
              <a:gd name="adj" fmla="val 40004"/>
            </a:avLst>
          </a:prstGeom>
          <a:solidFill>
            <a:srgbClr val="282C32"/>
          </a:solidFill>
          <a:ln/>
          <a:effectLst>
            <a:outerShdw sx="100000" sy="100000" kx="0" ky="0" algn="bl" rotWithShape="0" blurRad="53340" dist="26670" dir="13500000">
              <a:srgbClr val="ffffff">
                <a:alpha val="10000"/>
              </a:srgbClr>
            </a:outerShdw>
          </a:effectLst>
        </p:spPr>
      </p:sp>
      <p:sp>
        <p:nvSpPr>
          <p:cNvPr id="11" name="Text 8"/>
          <p:cNvSpPr/>
          <p:nvPr/>
        </p:nvSpPr>
        <p:spPr>
          <a:xfrm>
            <a:off x="1462326" y="6124575"/>
            <a:ext cx="4591645"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Con: Balance Efficiency with Stealth</a:t>
            </a:r>
            <a:endParaRPr lang="en-US" sz="2200" dirty="0"/>
          </a:p>
        </p:txBody>
      </p:sp>
      <p:sp>
        <p:nvSpPr>
          <p:cNvPr id="12" name="Text 9"/>
          <p:cNvSpPr/>
          <p:nvPr/>
        </p:nvSpPr>
        <p:spPr>
          <a:xfrm>
            <a:off x="1462326" y="6610707"/>
            <a:ext cx="6923365"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Attackers must balance efficiency with stealth, as banks monitor for irregular activity both digitally and physically.</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624007"/>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ATM Skimming (Low Practicality)</a:t>
            </a:r>
            <a:endParaRPr lang="en-US" sz="4450" dirty="0"/>
          </a:p>
        </p:txBody>
      </p:sp>
      <p:sp>
        <p:nvSpPr>
          <p:cNvPr id="4" name="Shape 1"/>
          <p:cNvSpPr/>
          <p:nvPr/>
        </p:nvSpPr>
        <p:spPr>
          <a:xfrm>
            <a:off x="6244709" y="2374344"/>
            <a:ext cx="3705344" cy="5231249"/>
          </a:xfrm>
          <a:prstGeom prst="roundRect">
            <a:avLst>
              <a:gd name="adj" fmla="val 5263"/>
            </a:avLst>
          </a:prstGeom>
          <a:solidFill>
            <a:srgbClr val="282C32"/>
          </a:solidFill>
          <a:ln/>
          <a:effectLst>
            <a:outerShdw sx="100000" sy="100000" kx="0" ky="0" algn="bl" rotWithShape="0" blurRad="53340" dist="26670" dir="13500000">
              <a:srgbClr val="ffffff">
                <a:alpha val="10000"/>
              </a:srgbClr>
            </a:outerShdw>
          </a:effectLst>
        </p:spPr>
      </p:sp>
      <p:sp>
        <p:nvSpPr>
          <p:cNvPr id="5" name="Text 2"/>
          <p:cNvSpPr/>
          <p:nvPr/>
        </p:nvSpPr>
        <p:spPr>
          <a:xfrm>
            <a:off x="6461284" y="259091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Pros</a:t>
            </a:r>
            <a:endParaRPr lang="en-US" sz="2200" dirty="0"/>
          </a:p>
        </p:txBody>
      </p:sp>
      <p:sp>
        <p:nvSpPr>
          <p:cNvPr id="6" name="Text 3"/>
          <p:cNvSpPr/>
          <p:nvPr/>
        </p:nvSpPr>
        <p:spPr>
          <a:xfrm>
            <a:off x="6461284" y="3077051"/>
            <a:ext cx="3272195" cy="138684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Requires minimal technical expertise and can target multiple ATMs simultaneously.</a:t>
            </a:r>
            <a:endParaRPr lang="en-US" sz="1700" dirty="0"/>
          </a:p>
        </p:txBody>
      </p:sp>
      <p:sp>
        <p:nvSpPr>
          <p:cNvPr id="7" name="Text 4"/>
          <p:cNvSpPr/>
          <p:nvPr/>
        </p:nvSpPr>
        <p:spPr>
          <a:xfrm>
            <a:off x="6461284" y="4539615"/>
            <a:ext cx="3272195" cy="138684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Can be hard for users to detect; skimmers are often disguised as legitimate ATM components.</a:t>
            </a:r>
            <a:endParaRPr lang="en-US" sz="1700" dirty="0"/>
          </a:p>
        </p:txBody>
      </p:sp>
      <p:sp>
        <p:nvSpPr>
          <p:cNvPr id="8" name="Text 5"/>
          <p:cNvSpPr/>
          <p:nvPr/>
        </p:nvSpPr>
        <p:spPr>
          <a:xfrm>
            <a:off x="6461284" y="6002179"/>
            <a:ext cx="3272195" cy="138684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Not actually intruding the ATM, so lowers chances of detection via some kind of alarm</a:t>
            </a:r>
            <a:endParaRPr lang="en-US" sz="1700" dirty="0"/>
          </a:p>
        </p:txBody>
      </p:sp>
      <p:sp>
        <p:nvSpPr>
          <p:cNvPr id="9" name="Shape 6"/>
          <p:cNvSpPr/>
          <p:nvPr/>
        </p:nvSpPr>
        <p:spPr>
          <a:xfrm>
            <a:off x="10166628" y="2374344"/>
            <a:ext cx="3705463" cy="5231249"/>
          </a:xfrm>
          <a:prstGeom prst="roundRect">
            <a:avLst>
              <a:gd name="adj" fmla="val 5262"/>
            </a:avLst>
          </a:prstGeom>
          <a:solidFill>
            <a:srgbClr val="282C32"/>
          </a:solidFill>
          <a:ln/>
          <a:effectLst>
            <a:outerShdw sx="100000" sy="100000" kx="0" ky="0" algn="bl" rotWithShape="0" blurRad="53340" dist="26670" dir="13500000">
              <a:srgbClr val="ffffff">
                <a:alpha val="10000"/>
              </a:srgbClr>
            </a:outerShdw>
          </a:effectLst>
        </p:spPr>
      </p:sp>
      <p:sp>
        <p:nvSpPr>
          <p:cNvPr id="10" name="Text 7"/>
          <p:cNvSpPr/>
          <p:nvPr/>
        </p:nvSpPr>
        <p:spPr>
          <a:xfrm>
            <a:off x="10383202" y="2590919"/>
            <a:ext cx="2850713" cy="356235"/>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Bold" pitchFamily="34" charset="0"/>
                <a:ea typeface="Barlow Bold" pitchFamily="34" charset="-122"/>
                <a:cs typeface="Barlow Bold" pitchFamily="34" charset="-120"/>
              </a:rPr>
              <a:t>Cons</a:t>
            </a:r>
            <a:endParaRPr lang="en-US" sz="2200" dirty="0"/>
          </a:p>
        </p:txBody>
      </p:sp>
      <p:sp>
        <p:nvSpPr>
          <p:cNvPr id="11" name="Text 8"/>
          <p:cNvSpPr/>
          <p:nvPr/>
        </p:nvSpPr>
        <p:spPr>
          <a:xfrm>
            <a:off x="10383202" y="3077051"/>
            <a:ext cx="3272314" cy="138684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Limited in payout, as it relies on the number of cards skimmed and withdrawals made.</a:t>
            </a:r>
            <a:endParaRPr lang="en-US" sz="1700" dirty="0"/>
          </a:p>
        </p:txBody>
      </p:sp>
      <p:sp>
        <p:nvSpPr>
          <p:cNvPr id="12" name="Text 9"/>
          <p:cNvSpPr/>
          <p:nvPr/>
        </p:nvSpPr>
        <p:spPr>
          <a:xfrm>
            <a:off x="10383202" y="4539615"/>
            <a:ext cx="3272314" cy="138684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Skimmers can be discovered quickly by vigilant ATM users or maintenance staff.</a:t>
            </a:r>
            <a:endParaRPr lang="en-US" sz="1700" dirty="0"/>
          </a:p>
        </p:txBody>
      </p:sp>
      <p:sp>
        <p:nvSpPr>
          <p:cNvPr id="13" name="Text 10"/>
          <p:cNvSpPr/>
          <p:nvPr/>
        </p:nvSpPr>
        <p:spPr>
          <a:xfrm>
            <a:off x="10383202" y="6002179"/>
            <a:ext cx="3272314" cy="138684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EEEFF5"/>
                </a:solidFill>
                <a:latin typeface="Montserrat" pitchFamily="34" charset="0"/>
                <a:ea typeface="Montserrat" pitchFamily="34" charset="-122"/>
                <a:cs typeface="Montserrat" pitchFamily="34" charset="-120"/>
              </a:rPr>
              <a:t>Increasingly ineffective due to chip-based cards and enhanced ATM security measures.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978938"/>
          </a:xfrm>
          <a:prstGeom prst="rect">
            <a:avLst/>
          </a:prstGeom>
        </p:spPr>
      </p:pic>
      <p:sp>
        <p:nvSpPr>
          <p:cNvPr id="3" name="Text 0"/>
          <p:cNvSpPr/>
          <p:nvPr/>
        </p:nvSpPr>
        <p:spPr>
          <a:xfrm>
            <a:off x="553998" y="2414588"/>
            <a:ext cx="8395454" cy="520660"/>
          </a:xfrm>
          <a:prstGeom prst="rect">
            <a:avLst/>
          </a:prstGeom>
          <a:noFill/>
          <a:ln/>
        </p:spPr>
        <p:txBody>
          <a:bodyPr wrap="none" lIns="0" tIns="0" rIns="0" bIns="0" rtlCol="0" anchor="t"/>
          <a:lstStyle/>
          <a:p>
            <a:pPr algn="l" indent="0" marL="0">
              <a:lnSpc>
                <a:spcPts val="4100"/>
              </a:lnSpc>
              <a:buNone/>
            </a:pPr>
            <a:r>
              <a:rPr lang="en-US" sz="3250" b="1" dirty="0">
                <a:solidFill>
                  <a:srgbClr val="9998FF"/>
                </a:solidFill>
                <a:latin typeface="Barlow Bold" pitchFamily="34" charset="0"/>
                <a:ea typeface="Barlow Bold" pitchFamily="34" charset="-122"/>
                <a:cs typeface="Barlow Bold" pitchFamily="34" charset="-120"/>
              </a:rPr>
              <a:t>Step-by-Step: How to Perform ATM Skimming</a:t>
            </a:r>
            <a:endParaRPr lang="en-US" sz="3250" dirty="0"/>
          </a:p>
        </p:txBody>
      </p:sp>
      <p:sp>
        <p:nvSpPr>
          <p:cNvPr id="4" name="Shape 1"/>
          <p:cNvSpPr/>
          <p:nvPr/>
        </p:nvSpPr>
        <p:spPr>
          <a:xfrm>
            <a:off x="553998" y="5483304"/>
            <a:ext cx="13522404" cy="22860"/>
          </a:xfrm>
          <a:prstGeom prst="roundRect">
            <a:avLst>
              <a:gd name="adj" fmla="val 623300"/>
            </a:avLst>
          </a:prstGeom>
          <a:solidFill>
            <a:srgbClr val="60646A"/>
          </a:solidFill>
          <a:ln/>
        </p:spPr>
      </p:sp>
      <p:sp>
        <p:nvSpPr>
          <p:cNvPr id="5" name="Shape 2"/>
          <p:cNvSpPr/>
          <p:nvPr/>
        </p:nvSpPr>
        <p:spPr>
          <a:xfrm>
            <a:off x="3187541" y="5008424"/>
            <a:ext cx="22860" cy="474940"/>
          </a:xfrm>
          <a:prstGeom prst="roundRect">
            <a:avLst>
              <a:gd name="adj" fmla="val 623300"/>
            </a:avLst>
          </a:prstGeom>
          <a:solidFill>
            <a:srgbClr val="60646A"/>
          </a:solidFill>
          <a:ln/>
        </p:spPr>
      </p:sp>
      <p:sp>
        <p:nvSpPr>
          <p:cNvPr id="6" name="Shape 3"/>
          <p:cNvSpPr/>
          <p:nvPr/>
        </p:nvSpPr>
        <p:spPr>
          <a:xfrm>
            <a:off x="3020973" y="5305246"/>
            <a:ext cx="356116" cy="356116"/>
          </a:xfrm>
          <a:prstGeom prst="roundRect">
            <a:avLst>
              <a:gd name="adj" fmla="val 40011"/>
            </a:avLst>
          </a:prstGeom>
          <a:solidFill>
            <a:srgbClr val="282C32"/>
          </a:solidFill>
          <a:ln/>
          <a:effectLst>
            <a:outerShdw sx="100000" sy="100000" kx="0" ky="0" algn="bl" rotWithShape="0" blurRad="39370" dist="19050" dir="13500000">
              <a:srgbClr val="ffffff">
                <a:alpha val="10000"/>
              </a:srgbClr>
            </a:outerShdw>
          </a:effectLst>
        </p:spPr>
      </p:sp>
      <p:sp>
        <p:nvSpPr>
          <p:cNvPr id="7" name="Text 4"/>
          <p:cNvSpPr/>
          <p:nvPr/>
        </p:nvSpPr>
        <p:spPr>
          <a:xfrm>
            <a:off x="3074015" y="5327035"/>
            <a:ext cx="249912" cy="312420"/>
          </a:xfrm>
          <a:prstGeom prst="rect">
            <a:avLst/>
          </a:prstGeom>
          <a:noFill/>
          <a:ln/>
        </p:spPr>
        <p:txBody>
          <a:bodyPr wrap="none" lIns="0" tIns="0" rIns="0" bIns="0" rtlCol="0" anchor="t"/>
          <a:lstStyle/>
          <a:p>
            <a:pPr algn="ctr" indent="0" marL="0">
              <a:lnSpc>
                <a:spcPts val="1950"/>
              </a:lnSpc>
              <a:buNone/>
            </a:pPr>
            <a:r>
              <a:rPr lang="en-US" sz="1950" b="1" dirty="0">
                <a:solidFill>
                  <a:srgbClr val="EEEFF5"/>
                </a:solidFill>
                <a:latin typeface="Barlow Bold" pitchFamily="34" charset="0"/>
                <a:ea typeface="Barlow Bold" pitchFamily="34" charset="-122"/>
                <a:cs typeface="Barlow Bold" pitchFamily="34" charset="-120"/>
              </a:rPr>
              <a:t>1</a:t>
            </a:r>
            <a:endParaRPr lang="en-US" sz="1950" dirty="0"/>
          </a:p>
        </p:txBody>
      </p:sp>
      <p:sp>
        <p:nvSpPr>
          <p:cNvPr id="8" name="Text 5"/>
          <p:cNvSpPr/>
          <p:nvPr/>
        </p:nvSpPr>
        <p:spPr>
          <a:xfrm>
            <a:off x="2157532" y="3172658"/>
            <a:ext cx="2083118" cy="260390"/>
          </a:xfrm>
          <a:prstGeom prst="rect">
            <a:avLst/>
          </a:prstGeom>
          <a:noFill/>
          <a:ln/>
        </p:spPr>
        <p:txBody>
          <a:bodyPr wrap="none" lIns="0" tIns="0" rIns="0" bIns="0" rtlCol="0" anchor="t"/>
          <a:lstStyle/>
          <a:p>
            <a:pPr algn="ctr" indent="0" marL="0">
              <a:lnSpc>
                <a:spcPts val="2050"/>
              </a:lnSpc>
              <a:buNone/>
            </a:pPr>
            <a:r>
              <a:rPr lang="en-US" sz="1600" b="1" dirty="0">
                <a:solidFill>
                  <a:srgbClr val="EEEFF5"/>
                </a:solidFill>
                <a:latin typeface="Barlow Bold" pitchFamily="34" charset="0"/>
                <a:ea typeface="Barlow Bold" pitchFamily="34" charset="-122"/>
                <a:cs typeface="Barlow Bold" pitchFamily="34" charset="-120"/>
              </a:rPr>
              <a:t>Preparation</a:t>
            </a:r>
            <a:endParaRPr lang="en-US" sz="1600" dirty="0"/>
          </a:p>
        </p:txBody>
      </p:sp>
      <p:sp>
        <p:nvSpPr>
          <p:cNvPr id="9" name="Text 6"/>
          <p:cNvSpPr/>
          <p:nvPr/>
        </p:nvSpPr>
        <p:spPr>
          <a:xfrm>
            <a:off x="712232" y="3527941"/>
            <a:ext cx="4973717" cy="760095"/>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Acquire or build a skimming device. These include a card reader overlay and a small camera or keypad overlay to capture PINs.</a:t>
            </a:r>
            <a:endParaRPr lang="en-US" sz="1200" dirty="0"/>
          </a:p>
        </p:txBody>
      </p:sp>
      <p:sp>
        <p:nvSpPr>
          <p:cNvPr id="10" name="Text 7"/>
          <p:cNvSpPr/>
          <p:nvPr/>
        </p:nvSpPr>
        <p:spPr>
          <a:xfrm>
            <a:off x="712232" y="4343400"/>
            <a:ext cx="4973717" cy="506730"/>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Test the device to ensure it looks inconspicuous and functions effectively.</a:t>
            </a:r>
            <a:endParaRPr lang="en-US" sz="1200" dirty="0"/>
          </a:p>
        </p:txBody>
      </p:sp>
      <p:sp>
        <p:nvSpPr>
          <p:cNvPr id="11" name="Shape 8"/>
          <p:cNvSpPr/>
          <p:nvPr/>
        </p:nvSpPr>
        <p:spPr>
          <a:xfrm>
            <a:off x="5931575" y="5483245"/>
            <a:ext cx="22860" cy="474940"/>
          </a:xfrm>
          <a:prstGeom prst="roundRect">
            <a:avLst>
              <a:gd name="adj" fmla="val 623300"/>
            </a:avLst>
          </a:prstGeom>
          <a:solidFill>
            <a:srgbClr val="60646A"/>
          </a:solidFill>
          <a:ln/>
        </p:spPr>
      </p:sp>
      <p:sp>
        <p:nvSpPr>
          <p:cNvPr id="12" name="Shape 9"/>
          <p:cNvSpPr/>
          <p:nvPr/>
        </p:nvSpPr>
        <p:spPr>
          <a:xfrm>
            <a:off x="5765006" y="5305246"/>
            <a:ext cx="356116" cy="356116"/>
          </a:xfrm>
          <a:prstGeom prst="roundRect">
            <a:avLst>
              <a:gd name="adj" fmla="val 40011"/>
            </a:avLst>
          </a:prstGeom>
          <a:solidFill>
            <a:srgbClr val="282C32"/>
          </a:solidFill>
          <a:ln/>
          <a:effectLst>
            <a:outerShdw sx="100000" sy="100000" kx="0" ky="0" algn="bl" rotWithShape="0" blurRad="39370" dist="19050" dir="13500000">
              <a:srgbClr val="ffffff">
                <a:alpha val="10000"/>
              </a:srgbClr>
            </a:outerShdw>
          </a:effectLst>
        </p:spPr>
      </p:sp>
      <p:sp>
        <p:nvSpPr>
          <p:cNvPr id="13" name="Text 10"/>
          <p:cNvSpPr/>
          <p:nvPr/>
        </p:nvSpPr>
        <p:spPr>
          <a:xfrm>
            <a:off x="5818049" y="5327035"/>
            <a:ext cx="249912" cy="312420"/>
          </a:xfrm>
          <a:prstGeom prst="rect">
            <a:avLst/>
          </a:prstGeom>
          <a:noFill/>
          <a:ln/>
        </p:spPr>
        <p:txBody>
          <a:bodyPr wrap="none" lIns="0" tIns="0" rIns="0" bIns="0" rtlCol="0" anchor="t"/>
          <a:lstStyle/>
          <a:p>
            <a:pPr algn="ctr" indent="0" marL="0">
              <a:lnSpc>
                <a:spcPts val="1950"/>
              </a:lnSpc>
              <a:buNone/>
            </a:pPr>
            <a:r>
              <a:rPr lang="en-US" sz="1950" b="1" dirty="0">
                <a:solidFill>
                  <a:srgbClr val="EEEFF5"/>
                </a:solidFill>
                <a:latin typeface="Barlow Bold" pitchFamily="34" charset="0"/>
                <a:ea typeface="Barlow Bold" pitchFamily="34" charset="-122"/>
                <a:cs typeface="Barlow Bold" pitchFamily="34" charset="-120"/>
              </a:rPr>
              <a:t>2</a:t>
            </a:r>
            <a:endParaRPr lang="en-US" sz="1950" dirty="0"/>
          </a:p>
        </p:txBody>
      </p:sp>
      <p:sp>
        <p:nvSpPr>
          <p:cNvPr id="14" name="Text 11"/>
          <p:cNvSpPr/>
          <p:nvPr/>
        </p:nvSpPr>
        <p:spPr>
          <a:xfrm>
            <a:off x="4901565" y="6116479"/>
            <a:ext cx="2083118" cy="260390"/>
          </a:xfrm>
          <a:prstGeom prst="rect">
            <a:avLst/>
          </a:prstGeom>
          <a:noFill/>
          <a:ln/>
        </p:spPr>
        <p:txBody>
          <a:bodyPr wrap="none" lIns="0" tIns="0" rIns="0" bIns="0" rtlCol="0" anchor="t"/>
          <a:lstStyle/>
          <a:p>
            <a:pPr algn="ctr" indent="0" marL="0">
              <a:lnSpc>
                <a:spcPts val="2050"/>
              </a:lnSpc>
              <a:buNone/>
            </a:pPr>
            <a:r>
              <a:rPr lang="en-US" sz="1600" b="1" dirty="0">
                <a:solidFill>
                  <a:srgbClr val="EEEFF5"/>
                </a:solidFill>
                <a:latin typeface="Barlow Bold" pitchFamily="34" charset="0"/>
                <a:ea typeface="Barlow Bold" pitchFamily="34" charset="-122"/>
                <a:cs typeface="Barlow Bold" pitchFamily="34" charset="-120"/>
              </a:rPr>
              <a:t>Installation:</a:t>
            </a:r>
            <a:endParaRPr lang="en-US" sz="1600" dirty="0"/>
          </a:p>
        </p:txBody>
      </p:sp>
      <p:sp>
        <p:nvSpPr>
          <p:cNvPr id="15" name="Text 12"/>
          <p:cNvSpPr/>
          <p:nvPr/>
        </p:nvSpPr>
        <p:spPr>
          <a:xfrm>
            <a:off x="3456265" y="6471761"/>
            <a:ext cx="4973717" cy="760095"/>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Install the skimmer over the ATM's card slot and position the camera or keypad overlay to record users entering their PINs.</a:t>
            </a:r>
            <a:endParaRPr lang="en-US" sz="1200" dirty="0"/>
          </a:p>
        </p:txBody>
      </p:sp>
      <p:sp>
        <p:nvSpPr>
          <p:cNvPr id="16" name="Text 13"/>
          <p:cNvSpPr/>
          <p:nvPr/>
        </p:nvSpPr>
        <p:spPr>
          <a:xfrm>
            <a:off x="3456265" y="7287220"/>
            <a:ext cx="4973717" cy="506730"/>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Ensure the device blends in with the ATM's design to avoid suspicion.</a:t>
            </a:r>
            <a:endParaRPr lang="en-US" sz="1200" dirty="0"/>
          </a:p>
        </p:txBody>
      </p:sp>
      <p:sp>
        <p:nvSpPr>
          <p:cNvPr id="17" name="Shape 14"/>
          <p:cNvSpPr/>
          <p:nvPr/>
        </p:nvSpPr>
        <p:spPr>
          <a:xfrm>
            <a:off x="8675608" y="5008424"/>
            <a:ext cx="22860" cy="474940"/>
          </a:xfrm>
          <a:prstGeom prst="roundRect">
            <a:avLst>
              <a:gd name="adj" fmla="val 623300"/>
            </a:avLst>
          </a:prstGeom>
          <a:solidFill>
            <a:srgbClr val="60646A"/>
          </a:solidFill>
          <a:ln/>
        </p:spPr>
      </p:sp>
      <p:sp>
        <p:nvSpPr>
          <p:cNvPr id="18" name="Shape 15"/>
          <p:cNvSpPr/>
          <p:nvPr/>
        </p:nvSpPr>
        <p:spPr>
          <a:xfrm>
            <a:off x="8509040" y="5305246"/>
            <a:ext cx="356116" cy="356116"/>
          </a:xfrm>
          <a:prstGeom prst="roundRect">
            <a:avLst>
              <a:gd name="adj" fmla="val 40011"/>
            </a:avLst>
          </a:prstGeom>
          <a:solidFill>
            <a:srgbClr val="282C32"/>
          </a:solidFill>
          <a:ln/>
          <a:effectLst>
            <a:outerShdw sx="100000" sy="100000" kx="0" ky="0" algn="bl" rotWithShape="0" blurRad="39370" dist="19050" dir="13500000">
              <a:srgbClr val="ffffff">
                <a:alpha val="10000"/>
              </a:srgbClr>
            </a:outerShdw>
          </a:effectLst>
        </p:spPr>
      </p:sp>
      <p:sp>
        <p:nvSpPr>
          <p:cNvPr id="19" name="Text 16"/>
          <p:cNvSpPr/>
          <p:nvPr/>
        </p:nvSpPr>
        <p:spPr>
          <a:xfrm>
            <a:off x="8562082" y="5327035"/>
            <a:ext cx="249912" cy="312420"/>
          </a:xfrm>
          <a:prstGeom prst="rect">
            <a:avLst/>
          </a:prstGeom>
          <a:noFill/>
          <a:ln/>
        </p:spPr>
        <p:txBody>
          <a:bodyPr wrap="none" lIns="0" tIns="0" rIns="0" bIns="0" rtlCol="0" anchor="t"/>
          <a:lstStyle/>
          <a:p>
            <a:pPr algn="ctr" indent="0" marL="0">
              <a:lnSpc>
                <a:spcPts val="1950"/>
              </a:lnSpc>
              <a:buNone/>
            </a:pPr>
            <a:r>
              <a:rPr lang="en-US" sz="1950" b="1" dirty="0">
                <a:solidFill>
                  <a:srgbClr val="EEEFF5"/>
                </a:solidFill>
                <a:latin typeface="Barlow Bold" pitchFamily="34" charset="0"/>
                <a:ea typeface="Barlow Bold" pitchFamily="34" charset="-122"/>
                <a:cs typeface="Barlow Bold" pitchFamily="34" charset="-120"/>
              </a:rPr>
              <a:t>3</a:t>
            </a:r>
            <a:endParaRPr lang="en-US" sz="1950" dirty="0"/>
          </a:p>
        </p:txBody>
      </p:sp>
      <p:sp>
        <p:nvSpPr>
          <p:cNvPr id="20" name="Text 17"/>
          <p:cNvSpPr/>
          <p:nvPr/>
        </p:nvSpPr>
        <p:spPr>
          <a:xfrm>
            <a:off x="7645598" y="3172658"/>
            <a:ext cx="2083118" cy="260390"/>
          </a:xfrm>
          <a:prstGeom prst="rect">
            <a:avLst/>
          </a:prstGeom>
          <a:noFill/>
          <a:ln/>
        </p:spPr>
        <p:txBody>
          <a:bodyPr wrap="none" lIns="0" tIns="0" rIns="0" bIns="0" rtlCol="0" anchor="t"/>
          <a:lstStyle/>
          <a:p>
            <a:pPr algn="ctr" indent="0" marL="0">
              <a:lnSpc>
                <a:spcPts val="2050"/>
              </a:lnSpc>
              <a:buNone/>
            </a:pPr>
            <a:r>
              <a:rPr lang="en-US" sz="1600" b="1" dirty="0">
                <a:solidFill>
                  <a:srgbClr val="EEEFF5"/>
                </a:solidFill>
                <a:latin typeface="Barlow Bold" pitchFamily="34" charset="0"/>
                <a:ea typeface="Barlow Bold" pitchFamily="34" charset="-122"/>
                <a:cs typeface="Barlow Bold" pitchFamily="34" charset="-120"/>
              </a:rPr>
              <a:t>Data Collection:</a:t>
            </a:r>
            <a:endParaRPr lang="en-US" sz="1600" dirty="0"/>
          </a:p>
        </p:txBody>
      </p:sp>
      <p:sp>
        <p:nvSpPr>
          <p:cNvPr id="21" name="Text 18"/>
          <p:cNvSpPr/>
          <p:nvPr/>
        </p:nvSpPr>
        <p:spPr>
          <a:xfrm>
            <a:off x="6200299" y="3527941"/>
            <a:ext cx="4973717" cy="506730"/>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Monitor the skimmer regularly to retrieve card data and PIN codes.</a:t>
            </a:r>
            <a:endParaRPr lang="en-US" sz="1200" dirty="0"/>
          </a:p>
        </p:txBody>
      </p:sp>
      <p:sp>
        <p:nvSpPr>
          <p:cNvPr id="22" name="Text 19"/>
          <p:cNvSpPr/>
          <p:nvPr/>
        </p:nvSpPr>
        <p:spPr>
          <a:xfrm>
            <a:off x="6200299" y="4090035"/>
            <a:ext cx="4973717" cy="506730"/>
          </a:xfrm>
          <a:prstGeom prst="rect">
            <a:avLst/>
          </a:prstGeom>
          <a:noFill/>
          <a:ln/>
        </p:spPr>
        <p:txBody>
          <a:bodyPr wrap="square" lIns="0" tIns="0" rIns="0" bIns="0" rtlCol="0" anchor="t"/>
          <a:lstStyle/>
          <a:p>
            <a:pPr algn="l" marL="342900" indent="-342900">
              <a:lnSpc>
                <a:spcPts val="1950"/>
              </a:lnSpc>
              <a:buSzPct val="100000"/>
              <a:buChar char="•"/>
            </a:pPr>
            <a:r>
              <a:rPr lang="en-US" sz="1200" dirty="0">
                <a:solidFill>
                  <a:srgbClr val="EEEFF5"/>
                </a:solidFill>
                <a:latin typeface="Montserrat" pitchFamily="34" charset="0"/>
                <a:ea typeface="Montserrat" pitchFamily="34" charset="-122"/>
                <a:cs typeface="Montserrat" pitchFamily="34" charset="-120"/>
              </a:rPr>
              <a:t>Transfer the data to blank cards for unauthorized withdrawals.</a:t>
            </a:r>
            <a:endParaRPr lang="en-US" sz="1200" dirty="0"/>
          </a:p>
        </p:txBody>
      </p:sp>
      <p:sp>
        <p:nvSpPr>
          <p:cNvPr id="23" name="Shape 20"/>
          <p:cNvSpPr/>
          <p:nvPr/>
        </p:nvSpPr>
        <p:spPr>
          <a:xfrm>
            <a:off x="11419642" y="5483245"/>
            <a:ext cx="22860" cy="474940"/>
          </a:xfrm>
          <a:prstGeom prst="roundRect">
            <a:avLst>
              <a:gd name="adj" fmla="val 623300"/>
            </a:avLst>
          </a:prstGeom>
          <a:solidFill>
            <a:srgbClr val="60646A"/>
          </a:solidFill>
          <a:ln/>
        </p:spPr>
      </p:sp>
      <p:sp>
        <p:nvSpPr>
          <p:cNvPr id="24" name="Shape 21"/>
          <p:cNvSpPr/>
          <p:nvPr/>
        </p:nvSpPr>
        <p:spPr>
          <a:xfrm>
            <a:off x="11253073" y="5305246"/>
            <a:ext cx="356116" cy="356116"/>
          </a:xfrm>
          <a:prstGeom prst="roundRect">
            <a:avLst>
              <a:gd name="adj" fmla="val 40011"/>
            </a:avLst>
          </a:prstGeom>
          <a:solidFill>
            <a:srgbClr val="282C32"/>
          </a:solidFill>
          <a:ln/>
          <a:effectLst>
            <a:outerShdw sx="100000" sy="100000" kx="0" ky="0" algn="bl" rotWithShape="0" blurRad="39370" dist="19050" dir="13500000">
              <a:srgbClr val="ffffff">
                <a:alpha val="10000"/>
              </a:srgbClr>
            </a:outerShdw>
          </a:effectLst>
        </p:spPr>
      </p:sp>
      <p:sp>
        <p:nvSpPr>
          <p:cNvPr id="25" name="Text 22"/>
          <p:cNvSpPr/>
          <p:nvPr/>
        </p:nvSpPr>
        <p:spPr>
          <a:xfrm>
            <a:off x="11306115" y="5327035"/>
            <a:ext cx="249912" cy="312420"/>
          </a:xfrm>
          <a:prstGeom prst="rect">
            <a:avLst/>
          </a:prstGeom>
          <a:noFill/>
          <a:ln/>
        </p:spPr>
        <p:txBody>
          <a:bodyPr wrap="none" lIns="0" tIns="0" rIns="0" bIns="0" rtlCol="0" anchor="t"/>
          <a:lstStyle/>
          <a:p>
            <a:pPr algn="ctr" indent="0" marL="0">
              <a:lnSpc>
                <a:spcPts val="1950"/>
              </a:lnSpc>
              <a:buNone/>
            </a:pPr>
            <a:r>
              <a:rPr lang="en-US" sz="1950" b="1" dirty="0">
                <a:solidFill>
                  <a:srgbClr val="EEEFF5"/>
                </a:solidFill>
                <a:latin typeface="Barlow Bold" pitchFamily="34" charset="0"/>
                <a:ea typeface="Barlow Bold" pitchFamily="34" charset="-122"/>
                <a:cs typeface="Barlow Bold" pitchFamily="34" charset="-120"/>
              </a:rPr>
              <a:t>4</a:t>
            </a:r>
            <a:endParaRPr lang="en-US" sz="1950" dirty="0"/>
          </a:p>
        </p:txBody>
      </p:sp>
      <p:sp>
        <p:nvSpPr>
          <p:cNvPr id="26" name="Text 23"/>
          <p:cNvSpPr/>
          <p:nvPr/>
        </p:nvSpPr>
        <p:spPr>
          <a:xfrm>
            <a:off x="10389632" y="6116479"/>
            <a:ext cx="2083118" cy="260390"/>
          </a:xfrm>
          <a:prstGeom prst="rect">
            <a:avLst/>
          </a:prstGeom>
          <a:noFill/>
          <a:ln/>
        </p:spPr>
        <p:txBody>
          <a:bodyPr wrap="none" lIns="0" tIns="0" rIns="0" bIns="0" rtlCol="0" anchor="t"/>
          <a:lstStyle/>
          <a:p>
            <a:pPr algn="ctr" indent="0" marL="0">
              <a:lnSpc>
                <a:spcPts val="2050"/>
              </a:lnSpc>
              <a:buNone/>
            </a:pPr>
            <a:r>
              <a:rPr lang="en-US" sz="1600" b="1" dirty="0">
                <a:solidFill>
                  <a:srgbClr val="EEEFF5"/>
                </a:solidFill>
                <a:latin typeface="Barlow Bold" pitchFamily="34" charset="0"/>
                <a:ea typeface="Barlow Bold" pitchFamily="34" charset="-122"/>
                <a:cs typeface="Barlow Bold" pitchFamily="34" charset="-120"/>
              </a:rPr>
              <a:t>Removal:</a:t>
            </a:r>
            <a:endParaRPr lang="en-US" sz="1600" dirty="0"/>
          </a:p>
        </p:txBody>
      </p:sp>
      <p:sp>
        <p:nvSpPr>
          <p:cNvPr id="27" name="Text 24"/>
          <p:cNvSpPr/>
          <p:nvPr/>
        </p:nvSpPr>
        <p:spPr>
          <a:xfrm>
            <a:off x="8944332" y="6471761"/>
            <a:ext cx="4973717" cy="506730"/>
          </a:xfrm>
          <a:prstGeom prst="rect">
            <a:avLst/>
          </a:prstGeom>
          <a:noFill/>
          <a:ln/>
        </p:spPr>
        <p:txBody>
          <a:bodyPr wrap="square" lIns="0" tIns="0" rIns="0" bIns="0" rtlCol="0" anchor="t"/>
          <a:lstStyle/>
          <a:p>
            <a:pPr algn="ctr" indent="0" marL="0">
              <a:lnSpc>
                <a:spcPts val="1950"/>
              </a:lnSpc>
              <a:buNone/>
            </a:pPr>
            <a:r>
              <a:rPr lang="en-US" sz="1200" dirty="0">
                <a:solidFill>
                  <a:srgbClr val="EEEFF5"/>
                </a:solidFill>
                <a:latin typeface="Montserrat" pitchFamily="34" charset="0"/>
                <a:ea typeface="Montserrat" pitchFamily="34" charset="-122"/>
                <a:cs typeface="Montserrat" pitchFamily="34" charset="-120"/>
              </a:rPr>
              <a:t>Remove the skimming device promptly to avoid detection and forensic examination.</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527929"/>
            <a:ext cx="7627382" cy="1425416"/>
          </a:xfrm>
          <a:prstGeom prst="rect">
            <a:avLst/>
          </a:prstGeom>
          <a:noFill/>
          <a:ln/>
        </p:spPr>
        <p:txBody>
          <a:bodyPr wrap="square" lIns="0" tIns="0" rIns="0" bIns="0" rtlCol="0" anchor="t"/>
          <a:lstStyle/>
          <a:p>
            <a:pPr algn="l" indent="0" marL="0">
              <a:lnSpc>
                <a:spcPts val="5600"/>
              </a:lnSpc>
              <a:buNone/>
            </a:pPr>
            <a:r>
              <a:rPr lang="en-US" sz="4450" b="1" dirty="0">
                <a:solidFill>
                  <a:srgbClr val="9998FF"/>
                </a:solidFill>
                <a:latin typeface="Barlow Bold" pitchFamily="34" charset="0"/>
                <a:ea typeface="Barlow Bold" pitchFamily="34" charset="-122"/>
                <a:cs typeface="Barlow Bold" pitchFamily="34" charset="-120"/>
              </a:rPr>
              <a:t>Real-World Example of ATM Skimming</a:t>
            </a:r>
            <a:endParaRPr lang="en-US" sz="4450" dirty="0"/>
          </a:p>
        </p:txBody>
      </p:sp>
      <p:sp>
        <p:nvSpPr>
          <p:cNvPr id="4" name="Text 1"/>
          <p:cNvSpPr/>
          <p:nvPr/>
        </p:nvSpPr>
        <p:spPr>
          <a:xfrm>
            <a:off x="758309" y="3278267"/>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 </a:t>
            </a:r>
            <a:pPr algn="l" indent="0" marL="0">
              <a:lnSpc>
                <a:spcPts val="2700"/>
              </a:lnSpc>
              <a:buNone/>
            </a:pPr>
            <a:r>
              <a:rPr lang="en-US" sz="1700" b="1" dirty="0">
                <a:solidFill>
                  <a:srgbClr val="EEEFF5"/>
                </a:solidFill>
                <a:latin typeface="Montserrat" pitchFamily="34" charset="0"/>
                <a:ea typeface="Montserrat" pitchFamily="34" charset="-122"/>
                <a:cs typeface="Montserrat" pitchFamily="34" charset="-120"/>
              </a:rPr>
              <a:t>2018</a:t>
            </a:r>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 law enforcement uncovered a global skimming operation led by Eastern European criminals.</a:t>
            </a:r>
            <a:endParaRPr lang="en-US" sz="1700" dirty="0"/>
          </a:p>
        </p:txBody>
      </p:sp>
      <p:sp>
        <p:nvSpPr>
          <p:cNvPr id="5" name="Shape 2"/>
          <p:cNvSpPr/>
          <p:nvPr/>
        </p:nvSpPr>
        <p:spPr>
          <a:xfrm>
            <a:off x="758309" y="3343156"/>
            <a:ext cx="216575" cy="216575"/>
          </a:xfrm>
          <a:prstGeom prst="roundRect">
            <a:avLst>
              <a:gd name="adj" fmla="val 90036"/>
            </a:avLst>
          </a:prstGeom>
          <a:noFill/>
          <a:ln w="22860">
            <a:solidFill>
              <a:srgbClr val="9998FF"/>
            </a:solidFill>
            <a:prstDash val="solid"/>
          </a:ln>
        </p:spPr>
      </p:sp>
      <p:sp>
        <p:nvSpPr>
          <p:cNvPr id="6" name="Text 3"/>
          <p:cNvSpPr/>
          <p:nvPr/>
        </p:nvSpPr>
        <p:spPr>
          <a:xfrm>
            <a:off x="758309" y="4047411"/>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(Yes it was the Russians)</a:t>
            </a:r>
            <a:endParaRPr lang="en-US" sz="1700" dirty="0"/>
          </a:p>
        </p:txBody>
      </p:sp>
      <p:sp>
        <p:nvSpPr>
          <p:cNvPr id="7" name="Shape 4"/>
          <p:cNvSpPr/>
          <p:nvPr/>
        </p:nvSpPr>
        <p:spPr>
          <a:xfrm>
            <a:off x="1451610" y="4112300"/>
            <a:ext cx="216575" cy="216575"/>
          </a:xfrm>
          <a:prstGeom prst="roundRect">
            <a:avLst>
              <a:gd name="adj" fmla="val 90036"/>
            </a:avLst>
          </a:prstGeom>
          <a:noFill/>
          <a:ln w="22860">
            <a:solidFill>
              <a:srgbClr val="9998FF"/>
            </a:solidFill>
            <a:prstDash val="solid"/>
          </a:ln>
        </p:spPr>
      </p:sp>
      <p:sp>
        <p:nvSpPr>
          <p:cNvPr id="8" name="Text 5"/>
          <p:cNvSpPr/>
          <p:nvPr/>
        </p:nvSpPr>
        <p:spPr>
          <a:xfrm>
            <a:off x="758309" y="4469844"/>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Skimmers installed on ATMs in tourist-heavy areas collected data from thousands of unsuspecting users.</a:t>
            </a:r>
            <a:endParaRPr lang="en-US" sz="1700" dirty="0"/>
          </a:p>
        </p:txBody>
      </p:sp>
      <p:sp>
        <p:nvSpPr>
          <p:cNvPr id="9" name="Shape 6"/>
          <p:cNvSpPr/>
          <p:nvPr/>
        </p:nvSpPr>
        <p:spPr>
          <a:xfrm>
            <a:off x="758309" y="4534733"/>
            <a:ext cx="216575" cy="216575"/>
          </a:xfrm>
          <a:prstGeom prst="roundRect">
            <a:avLst>
              <a:gd name="adj" fmla="val 90036"/>
            </a:avLst>
          </a:prstGeom>
          <a:noFill/>
          <a:ln w="22860">
            <a:solidFill>
              <a:srgbClr val="9998FF"/>
            </a:solidFill>
            <a:prstDash val="solid"/>
          </a:ln>
        </p:spPr>
      </p:sp>
      <p:sp>
        <p:nvSpPr>
          <p:cNvPr id="10" name="Text 7"/>
          <p:cNvSpPr/>
          <p:nvPr/>
        </p:nvSpPr>
        <p:spPr>
          <a:xfrm>
            <a:off x="758309" y="5238988"/>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Criminals used the stolen data to clone cards and withdraw millions of dollars from compromised accounts.</a:t>
            </a:r>
            <a:endParaRPr lang="en-US" sz="1700" dirty="0"/>
          </a:p>
        </p:txBody>
      </p:sp>
      <p:sp>
        <p:nvSpPr>
          <p:cNvPr id="11" name="Shape 8"/>
          <p:cNvSpPr/>
          <p:nvPr/>
        </p:nvSpPr>
        <p:spPr>
          <a:xfrm>
            <a:off x="758309" y="5303877"/>
            <a:ext cx="216575" cy="216575"/>
          </a:xfrm>
          <a:prstGeom prst="roundRect">
            <a:avLst>
              <a:gd name="adj" fmla="val 90036"/>
            </a:avLst>
          </a:prstGeom>
          <a:noFill/>
          <a:ln w="22860">
            <a:solidFill>
              <a:srgbClr val="9998FF"/>
            </a:solidFill>
            <a:prstDash val="solid"/>
          </a:ln>
        </p:spPr>
      </p:sp>
      <p:sp>
        <p:nvSpPr>
          <p:cNvPr id="12" name="Text 9"/>
          <p:cNvSpPr/>
          <p:nvPr/>
        </p:nvSpPr>
        <p:spPr>
          <a:xfrm>
            <a:off x="758309" y="6008132"/>
            <a:ext cx="7627382" cy="69342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Many remain unfound, as when performed correctly this method is hard to detect as time passes. </a:t>
            </a:r>
            <a:endParaRPr lang="en-US" sz="1700" dirty="0"/>
          </a:p>
        </p:txBody>
      </p:sp>
      <p:sp>
        <p:nvSpPr>
          <p:cNvPr id="13" name="Shape 10"/>
          <p:cNvSpPr/>
          <p:nvPr/>
        </p:nvSpPr>
        <p:spPr>
          <a:xfrm>
            <a:off x="1451610" y="6073021"/>
            <a:ext cx="216575" cy="216575"/>
          </a:xfrm>
          <a:prstGeom prst="roundRect">
            <a:avLst>
              <a:gd name="adj" fmla="val 90036"/>
            </a:avLst>
          </a:prstGeom>
          <a:noFill/>
          <a:ln w="22860">
            <a:solidFill>
              <a:srgbClr val="9998FF"/>
            </a:solidFill>
            <a:prstDash val="solid"/>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7914" y="359807"/>
            <a:ext cx="5890498" cy="430411"/>
          </a:xfrm>
          <a:prstGeom prst="rect">
            <a:avLst/>
          </a:prstGeom>
          <a:noFill/>
          <a:ln/>
        </p:spPr>
        <p:txBody>
          <a:bodyPr wrap="none" lIns="0" tIns="0" rIns="0" bIns="0" rtlCol="0" anchor="t"/>
          <a:lstStyle/>
          <a:p>
            <a:pPr algn="l" indent="0" marL="0">
              <a:lnSpc>
                <a:spcPts val="3350"/>
              </a:lnSpc>
              <a:buNone/>
            </a:pPr>
            <a:r>
              <a:rPr lang="en-US" sz="2700" b="1" dirty="0">
                <a:solidFill>
                  <a:srgbClr val="9998FF"/>
                </a:solidFill>
                <a:latin typeface="Barlow Bold" pitchFamily="34" charset="0"/>
                <a:ea typeface="Barlow Bold" pitchFamily="34" charset="-122"/>
                <a:cs typeface="Barlow Bold" pitchFamily="34" charset="-120"/>
              </a:rPr>
              <a:t>Network Exploitation (Mid practicality)</a:t>
            </a:r>
            <a:endParaRPr lang="en-US" sz="2700" dirty="0"/>
          </a:p>
        </p:txBody>
      </p:sp>
      <p:sp>
        <p:nvSpPr>
          <p:cNvPr id="3" name="Text 1"/>
          <p:cNvSpPr/>
          <p:nvPr/>
        </p:nvSpPr>
        <p:spPr>
          <a:xfrm>
            <a:off x="457914" y="1117283"/>
            <a:ext cx="1721644" cy="215146"/>
          </a:xfrm>
          <a:prstGeom prst="rect">
            <a:avLst/>
          </a:prstGeom>
          <a:noFill/>
          <a:ln/>
        </p:spPr>
        <p:txBody>
          <a:bodyPr wrap="none" lIns="0" tIns="0" rIns="0" bIns="0" rtlCol="0" anchor="t"/>
          <a:lstStyle/>
          <a:p>
            <a:pPr algn="l" indent="0" marL="0">
              <a:lnSpc>
                <a:spcPts val="1650"/>
              </a:lnSpc>
              <a:buNone/>
            </a:pPr>
            <a:r>
              <a:rPr lang="en-US" sz="1350" b="1" dirty="0">
                <a:solidFill>
                  <a:srgbClr val="9998FF"/>
                </a:solidFill>
                <a:latin typeface="Barlow Bold" pitchFamily="34" charset="0"/>
                <a:ea typeface="Barlow Bold" pitchFamily="34" charset="-122"/>
                <a:cs typeface="Barlow Bold" pitchFamily="34" charset="-120"/>
              </a:rPr>
              <a:t>Pros:</a:t>
            </a:r>
            <a:endParaRPr lang="en-US" sz="1350" dirty="0"/>
          </a:p>
        </p:txBody>
      </p:sp>
      <p:sp>
        <p:nvSpPr>
          <p:cNvPr id="4" name="Text 2"/>
          <p:cNvSpPr/>
          <p:nvPr/>
        </p:nvSpPr>
        <p:spPr>
          <a:xfrm>
            <a:off x="457914" y="1463278"/>
            <a:ext cx="6699052" cy="209312"/>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EEEFF5"/>
                </a:solidFill>
                <a:latin typeface="Montserrat" pitchFamily="34" charset="0"/>
                <a:ea typeface="Montserrat" pitchFamily="34" charset="-122"/>
                <a:cs typeface="Montserrat" pitchFamily="34" charset="-120"/>
              </a:rPr>
              <a:t>Can be performed remotely, reducing the risk of physical detection.</a:t>
            </a:r>
            <a:endParaRPr lang="en-US" sz="1000" dirty="0"/>
          </a:p>
        </p:txBody>
      </p:sp>
      <p:sp>
        <p:nvSpPr>
          <p:cNvPr id="5" name="Text 3"/>
          <p:cNvSpPr/>
          <p:nvPr/>
        </p:nvSpPr>
        <p:spPr>
          <a:xfrm>
            <a:off x="457914" y="1718310"/>
            <a:ext cx="6699052" cy="209312"/>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EEEFF5"/>
                </a:solidFill>
                <a:latin typeface="Montserrat" pitchFamily="34" charset="0"/>
                <a:ea typeface="Montserrat" pitchFamily="34" charset="-122"/>
                <a:cs typeface="Montserrat" pitchFamily="34" charset="-120"/>
              </a:rPr>
              <a:t>Highly scalable; can target multiple ATMs in a network simultaneously.</a:t>
            </a:r>
            <a:endParaRPr lang="en-US" sz="1000" dirty="0"/>
          </a:p>
        </p:txBody>
      </p:sp>
      <p:sp>
        <p:nvSpPr>
          <p:cNvPr id="6" name="Text 4"/>
          <p:cNvSpPr/>
          <p:nvPr/>
        </p:nvSpPr>
        <p:spPr>
          <a:xfrm>
            <a:off x="457914" y="1973342"/>
            <a:ext cx="6699052" cy="209312"/>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EEEFF5"/>
                </a:solidFill>
                <a:latin typeface="Montserrat" pitchFamily="34" charset="0"/>
                <a:ea typeface="Montserrat" pitchFamily="34" charset="-122"/>
                <a:cs typeface="Montserrat" pitchFamily="34" charset="-120"/>
              </a:rPr>
              <a:t>Effective against poorly secured or unencrypted ATM-to-bank communication channels.</a:t>
            </a:r>
            <a:endParaRPr lang="en-US" sz="1000" dirty="0"/>
          </a:p>
        </p:txBody>
      </p:sp>
      <p:pic>
        <p:nvPicPr>
          <p:cNvPr id="7" name="Image 0" descr="preencoded.png">    </p:cNvPr>
          <p:cNvPicPr>
            <a:picLocks noChangeAspect="1"/>
          </p:cNvPicPr>
          <p:nvPr/>
        </p:nvPicPr>
        <p:blipFill>
          <a:blip r:embed="rId1"/>
          <a:stretch>
            <a:fillRect/>
          </a:stretch>
        </p:blipFill>
        <p:spPr>
          <a:xfrm>
            <a:off x="457914" y="2329815"/>
            <a:ext cx="6699052" cy="6557367"/>
          </a:xfrm>
          <a:prstGeom prst="rect">
            <a:avLst/>
          </a:prstGeom>
        </p:spPr>
      </p:pic>
      <p:sp>
        <p:nvSpPr>
          <p:cNvPr id="8" name="Text 5"/>
          <p:cNvSpPr/>
          <p:nvPr/>
        </p:nvSpPr>
        <p:spPr>
          <a:xfrm>
            <a:off x="7483673" y="1117283"/>
            <a:ext cx="1721644" cy="215146"/>
          </a:xfrm>
          <a:prstGeom prst="rect">
            <a:avLst/>
          </a:prstGeom>
          <a:noFill/>
          <a:ln/>
        </p:spPr>
        <p:txBody>
          <a:bodyPr wrap="none" lIns="0" tIns="0" rIns="0" bIns="0" rtlCol="0" anchor="t"/>
          <a:lstStyle/>
          <a:p>
            <a:pPr algn="l" indent="0" marL="0">
              <a:lnSpc>
                <a:spcPts val="1650"/>
              </a:lnSpc>
              <a:buNone/>
            </a:pPr>
            <a:r>
              <a:rPr lang="en-US" sz="1350" b="1" dirty="0">
                <a:solidFill>
                  <a:srgbClr val="9998FF"/>
                </a:solidFill>
                <a:latin typeface="Barlow Bold" pitchFamily="34" charset="0"/>
                <a:ea typeface="Barlow Bold" pitchFamily="34" charset="-122"/>
                <a:cs typeface="Barlow Bold" pitchFamily="34" charset="-120"/>
              </a:rPr>
              <a:t>Cons:</a:t>
            </a:r>
            <a:endParaRPr lang="en-US" sz="1350" dirty="0"/>
          </a:p>
        </p:txBody>
      </p:sp>
      <p:sp>
        <p:nvSpPr>
          <p:cNvPr id="9" name="Text 6"/>
          <p:cNvSpPr/>
          <p:nvPr/>
        </p:nvSpPr>
        <p:spPr>
          <a:xfrm>
            <a:off x="7483673" y="1463278"/>
            <a:ext cx="6696313" cy="209312"/>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EEEFF5"/>
                </a:solidFill>
                <a:latin typeface="Montserrat" pitchFamily="34" charset="0"/>
                <a:ea typeface="Montserrat" pitchFamily="34" charset="-122"/>
                <a:cs typeface="Montserrat" pitchFamily="34" charset="-120"/>
              </a:rPr>
              <a:t>Requires technical expertise and knowledge of ATM network configurations.</a:t>
            </a:r>
            <a:endParaRPr lang="en-US" sz="1000" dirty="0"/>
          </a:p>
        </p:txBody>
      </p:sp>
      <p:sp>
        <p:nvSpPr>
          <p:cNvPr id="10" name="Text 7"/>
          <p:cNvSpPr/>
          <p:nvPr/>
        </p:nvSpPr>
        <p:spPr>
          <a:xfrm>
            <a:off x="7483673" y="1718310"/>
            <a:ext cx="6696313" cy="209312"/>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EEEFF5"/>
                </a:solidFill>
                <a:latin typeface="Montserrat" pitchFamily="34" charset="0"/>
                <a:ea typeface="Montserrat" pitchFamily="34" charset="-122"/>
                <a:cs typeface="Montserrat" pitchFamily="34" charset="-120"/>
              </a:rPr>
              <a:t>May trigger intrusion detection systems (IDS) if the malware is detected.</a:t>
            </a:r>
            <a:endParaRPr lang="en-US" sz="1000" dirty="0"/>
          </a:p>
        </p:txBody>
      </p:sp>
      <p:sp>
        <p:nvSpPr>
          <p:cNvPr id="11" name="Text 8"/>
          <p:cNvSpPr/>
          <p:nvPr/>
        </p:nvSpPr>
        <p:spPr>
          <a:xfrm>
            <a:off x="7483673" y="1973342"/>
            <a:ext cx="6696313" cy="209312"/>
          </a:xfrm>
          <a:prstGeom prst="rect">
            <a:avLst/>
          </a:prstGeom>
          <a:noFill/>
          <a:ln/>
        </p:spPr>
        <p:txBody>
          <a:bodyPr wrap="none" lIns="0" tIns="0" rIns="0" bIns="0" rtlCol="0" anchor="t"/>
          <a:lstStyle/>
          <a:p>
            <a:pPr algn="l" marL="342900" indent="-342900">
              <a:lnSpc>
                <a:spcPts val="1600"/>
              </a:lnSpc>
              <a:buSzPct val="100000"/>
              <a:buChar char="•"/>
            </a:pPr>
            <a:r>
              <a:rPr lang="en-US" sz="1000" dirty="0">
                <a:solidFill>
                  <a:srgbClr val="EEEFF5"/>
                </a:solidFill>
                <a:latin typeface="Montserrat" pitchFamily="34" charset="0"/>
                <a:ea typeface="Montserrat" pitchFamily="34" charset="-122"/>
                <a:cs typeface="Montserrat" pitchFamily="34" charset="-120"/>
              </a:rPr>
              <a:t>Need to actually be there to collect the cash anyway, and kind of close to sniff traffic</a:t>
            </a:r>
            <a:endParaRPr lang="en-US" sz="1000" dirty="0"/>
          </a:p>
        </p:txBody>
      </p:sp>
      <p:pic>
        <p:nvPicPr>
          <p:cNvPr id="12" name="Image 1" descr="preencoded.png">    </p:cNvPr>
          <p:cNvPicPr>
            <a:picLocks noChangeAspect="1"/>
          </p:cNvPicPr>
          <p:nvPr/>
        </p:nvPicPr>
        <p:blipFill>
          <a:blip r:embed="rId2"/>
          <a:stretch>
            <a:fillRect/>
          </a:stretch>
        </p:blipFill>
        <p:spPr>
          <a:xfrm>
            <a:off x="7483673" y="2329815"/>
            <a:ext cx="6696313" cy="66895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4124"/>
          </a:xfrm>
          <a:prstGeom prst="rect">
            <a:avLst/>
          </a:prstGeom>
        </p:spPr>
      </p:pic>
      <p:sp>
        <p:nvSpPr>
          <p:cNvPr id="3" name="Text 0"/>
          <p:cNvSpPr/>
          <p:nvPr/>
        </p:nvSpPr>
        <p:spPr>
          <a:xfrm>
            <a:off x="6101477" y="483275"/>
            <a:ext cx="7913846" cy="1156097"/>
          </a:xfrm>
          <a:prstGeom prst="rect">
            <a:avLst/>
          </a:prstGeom>
          <a:noFill/>
          <a:ln/>
        </p:spPr>
        <p:txBody>
          <a:bodyPr wrap="square" lIns="0" tIns="0" rIns="0" bIns="0" rtlCol="0" anchor="t"/>
          <a:lstStyle/>
          <a:p>
            <a:pPr algn="l" indent="0" marL="0">
              <a:lnSpc>
                <a:spcPts val="4550"/>
              </a:lnSpc>
              <a:buNone/>
            </a:pPr>
            <a:r>
              <a:rPr lang="en-US" sz="3600" b="1" dirty="0">
                <a:solidFill>
                  <a:srgbClr val="9998FF"/>
                </a:solidFill>
                <a:latin typeface="Barlow Bold" pitchFamily="34" charset="0"/>
                <a:ea typeface="Barlow Bold" pitchFamily="34" charset="-122"/>
                <a:cs typeface="Barlow Bold" pitchFamily="34" charset="-120"/>
              </a:rPr>
              <a:t>Step-by-Step: How to Perform Network Exploitation</a:t>
            </a:r>
            <a:endParaRPr lang="en-US" sz="3600" dirty="0"/>
          </a:p>
        </p:txBody>
      </p:sp>
      <p:sp>
        <p:nvSpPr>
          <p:cNvPr id="4" name="Shape 1"/>
          <p:cNvSpPr/>
          <p:nvPr/>
        </p:nvSpPr>
        <p:spPr>
          <a:xfrm>
            <a:off x="6101477" y="1902976"/>
            <a:ext cx="3869055" cy="2212777"/>
          </a:xfrm>
          <a:prstGeom prst="roundRect">
            <a:avLst>
              <a:gd name="adj" fmla="val 7148"/>
            </a:avLst>
          </a:prstGeom>
          <a:solidFill>
            <a:srgbClr val="282C32"/>
          </a:solidFill>
          <a:ln/>
          <a:effectLst>
            <a:outerShdw sx="100000" sy="100000" kx="0" ky="0" algn="bl" rotWithShape="0" blurRad="43180" dist="21590" dir="13500000">
              <a:srgbClr val="ffffff">
                <a:alpha val="10000"/>
              </a:srgbClr>
            </a:outerShdw>
          </a:effectLst>
        </p:spPr>
      </p:sp>
      <p:sp>
        <p:nvSpPr>
          <p:cNvPr id="5" name="Text 2"/>
          <p:cNvSpPr/>
          <p:nvPr/>
        </p:nvSpPr>
        <p:spPr>
          <a:xfrm>
            <a:off x="6277213" y="2078712"/>
            <a:ext cx="2312313" cy="288965"/>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1. Preparation:</a:t>
            </a:r>
            <a:endParaRPr lang="en-US" sz="1800" dirty="0"/>
          </a:p>
        </p:txBody>
      </p:sp>
      <p:sp>
        <p:nvSpPr>
          <p:cNvPr id="6" name="Text 3"/>
          <p:cNvSpPr/>
          <p:nvPr/>
        </p:nvSpPr>
        <p:spPr>
          <a:xfrm>
            <a:off x="6277213" y="2473047"/>
            <a:ext cx="3517583" cy="562213"/>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EEEFF5"/>
                </a:solidFill>
                <a:latin typeface="Montserrat" pitchFamily="34" charset="0"/>
                <a:ea typeface="Montserrat" pitchFamily="34" charset="-122"/>
                <a:cs typeface="Montserrat" pitchFamily="34" charset="-120"/>
              </a:rPr>
              <a:t>Use tools like </a:t>
            </a:r>
            <a:pPr algn="l" indent="0" marL="0">
              <a:lnSpc>
                <a:spcPts val="2200"/>
              </a:lnSpc>
              <a:buNone/>
            </a:pPr>
            <a:r>
              <a:rPr lang="en-US" sz="1350" b="1" dirty="0">
                <a:solidFill>
                  <a:srgbClr val="EEEFF5"/>
                </a:solidFill>
                <a:latin typeface="Montserrat" pitchFamily="34" charset="0"/>
                <a:ea typeface="Montserrat" pitchFamily="34" charset="-122"/>
                <a:cs typeface="Montserrat" pitchFamily="34" charset="-120"/>
              </a:rPr>
              <a:t>Nmap</a:t>
            </a:r>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 to identify the ATM’s IP  and open ports.</a:t>
            </a:r>
            <a:endParaRPr lang="en-US" sz="1350" dirty="0"/>
          </a:p>
        </p:txBody>
      </p:sp>
      <p:sp>
        <p:nvSpPr>
          <p:cNvPr id="7" name="Text 4"/>
          <p:cNvSpPr/>
          <p:nvPr/>
        </p:nvSpPr>
        <p:spPr>
          <a:xfrm>
            <a:off x="6277213" y="3096697"/>
            <a:ext cx="3517583" cy="843320"/>
          </a:xfrm>
          <a:prstGeom prst="rect">
            <a:avLst/>
          </a:prstGeom>
          <a:noFill/>
          <a:ln/>
        </p:spPr>
        <p:txBody>
          <a:bodyPr wrap="square" lIns="0" tIns="0" rIns="0" bIns="0" rtlCol="0" anchor="t"/>
          <a:lstStyle/>
          <a:p>
            <a:pPr algn="l" marL="342900" indent="-342900">
              <a:lnSpc>
                <a:spcPts val="2200"/>
              </a:lnSpc>
              <a:buSzPct val="100000"/>
              <a:buChar char="•"/>
            </a:pPr>
            <a:r>
              <a:rPr lang="en-US" sz="1350" dirty="0">
                <a:solidFill>
                  <a:srgbClr val="EEEFF5"/>
                </a:solidFill>
                <a:latin typeface="Montserrat" pitchFamily="34" charset="0"/>
                <a:ea typeface="Montserrat" pitchFamily="34" charset="-122"/>
                <a:cs typeface="Montserrat" pitchFamily="34" charset="-120"/>
              </a:rPr>
              <a:t>Gather vulnerabilities in remote desktop protocols or ATM software w/ OSINT</a:t>
            </a:r>
            <a:endParaRPr lang="en-US" sz="1350" dirty="0"/>
          </a:p>
        </p:txBody>
      </p:sp>
      <p:sp>
        <p:nvSpPr>
          <p:cNvPr id="8" name="Shape 5"/>
          <p:cNvSpPr/>
          <p:nvPr/>
        </p:nvSpPr>
        <p:spPr>
          <a:xfrm>
            <a:off x="10146268" y="1902976"/>
            <a:ext cx="3869055" cy="2212777"/>
          </a:xfrm>
          <a:prstGeom prst="roundRect">
            <a:avLst>
              <a:gd name="adj" fmla="val 7148"/>
            </a:avLst>
          </a:prstGeom>
          <a:solidFill>
            <a:srgbClr val="282C32"/>
          </a:solidFill>
          <a:ln/>
          <a:effectLst>
            <a:outerShdw sx="100000" sy="100000" kx="0" ky="0" algn="bl" rotWithShape="0" blurRad="43180" dist="21590" dir="13500000">
              <a:srgbClr val="ffffff">
                <a:alpha val="10000"/>
              </a:srgbClr>
            </a:outerShdw>
          </a:effectLst>
        </p:spPr>
      </p:sp>
      <p:sp>
        <p:nvSpPr>
          <p:cNvPr id="9" name="Text 6"/>
          <p:cNvSpPr/>
          <p:nvPr/>
        </p:nvSpPr>
        <p:spPr>
          <a:xfrm>
            <a:off x="10322004" y="2078712"/>
            <a:ext cx="2312313" cy="288965"/>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2. Interception:</a:t>
            </a:r>
            <a:endParaRPr lang="en-US" sz="1800" dirty="0"/>
          </a:p>
        </p:txBody>
      </p:sp>
      <p:sp>
        <p:nvSpPr>
          <p:cNvPr id="10" name="Text 7"/>
          <p:cNvSpPr/>
          <p:nvPr/>
        </p:nvSpPr>
        <p:spPr>
          <a:xfrm>
            <a:off x="10322004" y="2473047"/>
            <a:ext cx="3517583" cy="843320"/>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Use a tool like </a:t>
            </a:r>
            <a:pPr algn="l" indent="0" marL="0">
              <a:lnSpc>
                <a:spcPts val="2200"/>
              </a:lnSpc>
              <a:buNone/>
            </a:pPr>
            <a:r>
              <a:rPr lang="en-US" sz="1350" b="1" dirty="0">
                <a:solidFill>
                  <a:srgbClr val="EEEFF5"/>
                </a:solidFill>
                <a:latin typeface="Montserrat" pitchFamily="34" charset="0"/>
                <a:ea typeface="Montserrat" pitchFamily="34" charset="-122"/>
                <a:cs typeface="Montserrat" pitchFamily="34" charset="-120"/>
              </a:rPr>
              <a:t>Wireshark</a:t>
            </a:r>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 to sniff unencrypted traffic and capture sensitive data (e.g., admin credentials).</a:t>
            </a:r>
            <a:endParaRPr lang="en-US" sz="1350" dirty="0"/>
          </a:p>
        </p:txBody>
      </p:sp>
      <p:sp>
        <p:nvSpPr>
          <p:cNvPr id="11" name="Shape 8"/>
          <p:cNvSpPr/>
          <p:nvPr/>
        </p:nvSpPr>
        <p:spPr>
          <a:xfrm>
            <a:off x="6101477" y="4291489"/>
            <a:ext cx="3869055" cy="1589127"/>
          </a:xfrm>
          <a:prstGeom prst="roundRect">
            <a:avLst>
              <a:gd name="adj" fmla="val 9953"/>
            </a:avLst>
          </a:prstGeom>
          <a:solidFill>
            <a:srgbClr val="282C32"/>
          </a:solidFill>
          <a:ln/>
          <a:effectLst>
            <a:outerShdw sx="100000" sy="100000" kx="0" ky="0" algn="bl" rotWithShape="0" blurRad="43180" dist="21590" dir="13500000">
              <a:srgbClr val="ffffff">
                <a:alpha val="10000"/>
              </a:srgbClr>
            </a:outerShdw>
          </a:effectLst>
        </p:spPr>
      </p:sp>
      <p:sp>
        <p:nvSpPr>
          <p:cNvPr id="12" name="Text 9"/>
          <p:cNvSpPr/>
          <p:nvPr/>
        </p:nvSpPr>
        <p:spPr>
          <a:xfrm>
            <a:off x="6277213" y="4467225"/>
            <a:ext cx="2312313" cy="288965"/>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3. Deploying Malware:</a:t>
            </a:r>
            <a:endParaRPr lang="en-US" sz="1800" dirty="0"/>
          </a:p>
        </p:txBody>
      </p:sp>
      <p:sp>
        <p:nvSpPr>
          <p:cNvPr id="13" name="Text 10"/>
          <p:cNvSpPr/>
          <p:nvPr/>
        </p:nvSpPr>
        <p:spPr>
          <a:xfrm>
            <a:off x="6277213" y="4861560"/>
            <a:ext cx="3517583" cy="843320"/>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Use frameworks like </a:t>
            </a:r>
            <a:pPr algn="l" indent="0" marL="0">
              <a:lnSpc>
                <a:spcPts val="2200"/>
              </a:lnSpc>
              <a:buNone/>
            </a:pPr>
            <a:r>
              <a:rPr lang="en-US" sz="1350" b="1" dirty="0">
                <a:solidFill>
                  <a:srgbClr val="EEEFF5"/>
                </a:solidFill>
                <a:latin typeface="Montserrat" pitchFamily="34" charset="0"/>
                <a:ea typeface="Montserrat" pitchFamily="34" charset="-122"/>
                <a:cs typeface="Montserrat" pitchFamily="34" charset="-120"/>
              </a:rPr>
              <a:t>Metasploit</a:t>
            </a:r>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 to exploit vulnerabilities and install malware remotely.</a:t>
            </a:r>
            <a:endParaRPr lang="en-US" sz="1350" dirty="0"/>
          </a:p>
        </p:txBody>
      </p:sp>
      <p:sp>
        <p:nvSpPr>
          <p:cNvPr id="14" name="Shape 11"/>
          <p:cNvSpPr/>
          <p:nvPr/>
        </p:nvSpPr>
        <p:spPr>
          <a:xfrm>
            <a:off x="10146268" y="4291489"/>
            <a:ext cx="3869055" cy="1589127"/>
          </a:xfrm>
          <a:prstGeom prst="roundRect">
            <a:avLst>
              <a:gd name="adj" fmla="val 9953"/>
            </a:avLst>
          </a:prstGeom>
          <a:solidFill>
            <a:srgbClr val="282C32"/>
          </a:solidFill>
          <a:ln/>
          <a:effectLst>
            <a:outerShdw sx="100000" sy="100000" kx="0" ky="0" algn="bl" rotWithShape="0" blurRad="43180" dist="21590" dir="13500000">
              <a:srgbClr val="ffffff">
                <a:alpha val="10000"/>
              </a:srgbClr>
            </a:outerShdw>
          </a:effectLst>
        </p:spPr>
      </p:sp>
      <p:sp>
        <p:nvSpPr>
          <p:cNvPr id="15" name="Text 12"/>
          <p:cNvSpPr/>
          <p:nvPr/>
        </p:nvSpPr>
        <p:spPr>
          <a:xfrm>
            <a:off x="10322004" y="4467225"/>
            <a:ext cx="3013591" cy="288965"/>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4. Command Execution:</a:t>
            </a:r>
            <a:pPr algn="l"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 Error</a:t>
            </a:r>
            <a:endParaRPr lang="en-US" sz="1800" dirty="0"/>
          </a:p>
        </p:txBody>
      </p:sp>
      <p:sp>
        <p:nvSpPr>
          <p:cNvPr id="16" name="Text 13"/>
          <p:cNvSpPr/>
          <p:nvPr/>
        </p:nvSpPr>
        <p:spPr>
          <a:xfrm>
            <a:off x="10322004" y="4861560"/>
            <a:ext cx="3517583" cy="562213"/>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Use the installed malware to issue commands, triggering cash dispensing.</a:t>
            </a:r>
            <a:endParaRPr lang="en-US" sz="1350" dirty="0"/>
          </a:p>
        </p:txBody>
      </p:sp>
      <p:sp>
        <p:nvSpPr>
          <p:cNvPr id="17" name="Shape 14"/>
          <p:cNvSpPr/>
          <p:nvPr/>
        </p:nvSpPr>
        <p:spPr>
          <a:xfrm>
            <a:off x="6101477" y="6056352"/>
            <a:ext cx="7913846" cy="1694498"/>
          </a:xfrm>
          <a:prstGeom prst="roundRect">
            <a:avLst>
              <a:gd name="adj" fmla="val 9334"/>
            </a:avLst>
          </a:prstGeom>
          <a:solidFill>
            <a:srgbClr val="282C32"/>
          </a:solidFill>
          <a:ln/>
          <a:effectLst>
            <a:outerShdw sx="100000" sy="100000" kx="0" ky="0" algn="bl" rotWithShape="0" blurRad="43180" dist="21590" dir="13500000">
              <a:srgbClr val="ffffff">
                <a:alpha val="10000"/>
              </a:srgbClr>
            </a:outerShdw>
          </a:effectLst>
        </p:spPr>
      </p:sp>
      <p:sp>
        <p:nvSpPr>
          <p:cNvPr id="18" name="Text 15"/>
          <p:cNvSpPr/>
          <p:nvPr/>
        </p:nvSpPr>
        <p:spPr>
          <a:xfrm>
            <a:off x="6277213" y="6232088"/>
            <a:ext cx="2312313" cy="288965"/>
          </a:xfrm>
          <a:prstGeom prst="rect">
            <a:avLst/>
          </a:prstGeom>
          <a:noFill/>
          <a:ln/>
        </p:spPr>
        <p:txBody>
          <a:bodyPr wrap="none" lIns="0" tIns="0" rIns="0" bIns="0" rtlCol="0" anchor="t"/>
          <a:lstStyle/>
          <a:p>
            <a:pPr algn="l"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5. </a:t>
            </a:r>
            <a:pPr algn="l" indent="0" marL="0">
              <a:lnSpc>
                <a:spcPts val="2250"/>
              </a:lnSpc>
              <a:buNone/>
            </a:pPr>
            <a:r>
              <a:rPr lang="en-US" sz="1800" b="1" dirty="0">
                <a:solidFill>
                  <a:srgbClr val="EEEFF5"/>
                </a:solidFill>
                <a:latin typeface="Barlow Bold" pitchFamily="34" charset="0"/>
                <a:ea typeface="Barlow Bold" pitchFamily="34" charset="-122"/>
                <a:cs typeface="Barlow Bold" pitchFamily="34" charset="-120"/>
              </a:rPr>
              <a:t>Covering Tracks:</a:t>
            </a:r>
            <a:endParaRPr lang="en-US" sz="1800" dirty="0"/>
          </a:p>
        </p:txBody>
      </p:sp>
      <p:sp>
        <p:nvSpPr>
          <p:cNvPr id="19" name="Text 16"/>
          <p:cNvSpPr/>
          <p:nvPr/>
        </p:nvSpPr>
        <p:spPr>
          <a:xfrm>
            <a:off x="6277213" y="6626423"/>
            <a:ext cx="7562374" cy="281107"/>
          </a:xfrm>
          <a:prstGeom prst="rect">
            <a:avLst/>
          </a:prstGeom>
          <a:noFill/>
          <a:ln/>
        </p:spPr>
        <p:txBody>
          <a:bodyPr wrap="non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Clear logs and terminate unauthorized connections to avoid detection.</a:t>
            </a:r>
            <a:endParaRPr lang="en-US" sz="1350" dirty="0"/>
          </a:p>
        </p:txBody>
      </p:sp>
      <p:sp>
        <p:nvSpPr>
          <p:cNvPr id="20" name="Text 17"/>
          <p:cNvSpPr/>
          <p:nvPr/>
        </p:nvSpPr>
        <p:spPr>
          <a:xfrm>
            <a:off x="6277213" y="7012900"/>
            <a:ext cx="7562374" cy="562213"/>
          </a:xfrm>
          <a:prstGeom prst="rect">
            <a:avLst/>
          </a:prstGeom>
          <a:noFill/>
          <a:ln/>
        </p:spPr>
        <p:txBody>
          <a:bodyPr wrap="square" lIns="0" tIns="0" rIns="0" bIns="0" rtlCol="0" anchor="t"/>
          <a:lstStyle/>
          <a:p>
            <a:pPr algn="l" indent="0" marL="0">
              <a:lnSpc>
                <a:spcPts val="2200"/>
              </a:lnSpc>
              <a:buNone/>
            </a:pPr>
            <a:r>
              <a:rPr lang="en-US" sz="1350" dirty="0">
                <a:solidFill>
                  <a:srgbClr val="EEEFF5"/>
                </a:solidFill>
                <a:latin typeface="Montserrat" pitchFamily="34" charset="0"/>
                <a:ea typeface="Montserrat" pitchFamily="34" charset="-122"/>
                <a:cs typeface="Montserrat" pitchFamily="34" charset="-120"/>
              </a:rPr>
              <a:t>Snap shot system can also be used here, but harder to implement due to remote connection. </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7942" y="583525"/>
            <a:ext cx="7788116" cy="1274445"/>
          </a:xfrm>
          <a:prstGeom prst="rect">
            <a:avLst/>
          </a:prstGeom>
          <a:noFill/>
          <a:ln/>
        </p:spPr>
        <p:txBody>
          <a:bodyPr wrap="square" lIns="0" tIns="0" rIns="0" bIns="0" rtlCol="0" anchor="t"/>
          <a:lstStyle/>
          <a:p>
            <a:pPr algn="l" indent="0" marL="0">
              <a:lnSpc>
                <a:spcPts val="5000"/>
              </a:lnSpc>
              <a:buNone/>
            </a:pPr>
            <a:r>
              <a:rPr lang="en-US" sz="4000" b="1" dirty="0">
                <a:solidFill>
                  <a:srgbClr val="9998FF"/>
                </a:solidFill>
                <a:latin typeface="Barlow Bold" pitchFamily="34" charset="0"/>
                <a:ea typeface="Barlow Bold" pitchFamily="34" charset="-122"/>
                <a:cs typeface="Barlow Bold" pitchFamily="34" charset="-120"/>
              </a:rPr>
              <a:t>Real-World Example of Network Exploitation</a:t>
            </a:r>
            <a:endParaRPr lang="en-US" sz="4000" dirty="0"/>
          </a:p>
        </p:txBody>
      </p:sp>
      <p:pic>
        <p:nvPicPr>
          <p:cNvPr id="4" name="Image 1" descr="preencoded.png">    </p:cNvPr>
          <p:cNvPicPr>
            <a:picLocks noChangeAspect="1"/>
          </p:cNvPicPr>
          <p:nvPr/>
        </p:nvPicPr>
        <p:blipFill>
          <a:blip r:embed="rId2"/>
          <a:stretch>
            <a:fillRect/>
          </a:stretch>
        </p:blipFill>
        <p:spPr>
          <a:xfrm>
            <a:off x="677942" y="2148483"/>
            <a:ext cx="484227" cy="484227"/>
          </a:xfrm>
          <a:prstGeom prst="rect">
            <a:avLst/>
          </a:prstGeom>
        </p:spPr>
      </p:pic>
      <p:sp>
        <p:nvSpPr>
          <p:cNvPr id="5" name="Text 1"/>
          <p:cNvSpPr/>
          <p:nvPr/>
        </p:nvSpPr>
        <p:spPr>
          <a:xfrm>
            <a:off x="677942" y="2874764"/>
            <a:ext cx="2548771" cy="318611"/>
          </a:xfrm>
          <a:prstGeom prst="rect">
            <a:avLst/>
          </a:prstGeom>
          <a:noFill/>
          <a:ln/>
        </p:spPr>
        <p:txBody>
          <a:bodyPr wrap="none" lIns="0" tIns="0" rIns="0" bIns="0" rtlCol="0" anchor="t"/>
          <a:lstStyle/>
          <a:p>
            <a:pPr algn="l" indent="0" marL="0">
              <a:lnSpc>
                <a:spcPts val="2500"/>
              </a:lnSpc>
              <a:buNone/>
            </a:pPr>
            <a:r>
              <a:rPr lang="en-US" sz="2000" b="1" dirty="0">
                <a:solidFill>
                  <a:srgbClr val="EEEFF5"/>
                </a:solidFill>
                <a:latin typeface="Barlow Bold" pitchFamily="34" charset="0"/>
                <a:ea typeface="Barlow Bold" pitchFamily="34" charset="-122"/>
                <a:cs typeface="Barlow Bold" pitchFamily="34" charset="-120"/>
              </a:rPr>
              <a:t>When</a:t>
            </a:r>
            <a:endParaRPr lang="en-US" sz="2000" dirty="0"/>
          </a:p>
        </p:txBody>
      </p:sp>
      <p:sp>
        <p:nvSpPr>
          <p:cNvPr id="6" name="Text 2"/>
          <p:cNvSpPr/>
          <p:nvPr/>
        </p:nvSpPr>
        <p:spPr>
          <a:xfrm>
            <a:off x="677942" y="3309580"/>
            <a:ext cx="7788116" cy="309920"/>
          </a:xfrm>
          <a:prstGeom prst="rect">
            <a:avLst/>
          </a:prstGeom>
          <a:noFill/>
          <a:ln/>
        </p:spPr>
        <p:txBody>
          <a:bodyPr wrap="non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In </a:t>
            </a:r>
            <a:pPr algn="l" indent="0" marL="0">
              <a:lnSpc>
                <a:spcPts val="2400"/>
              </a:lnSpc>
              <a:buNone/>
            </a:pPr>
            <a:r>
              <a:rPr lang="en-US" sz="1500" b="1" dirty="0">
                <a:solidFill>
                  <a:srgbClr val="EEEFF5"/>
                </a:solidFill>
                <a:latin typeface="Montserrat" pitchFamily="34" charset="0"/>
                <a:ea typeface="Montserrat" pitchFamily="34" charset="-122"/>
                <a:cs typeface="Montserrat" pitchFamily="34" charset="-120"/>
              </a:rPr>
              <a:t>2019</a:t>
            </a:r>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 hackers exploited weak network protocols in ATMs across Europe.</a:t>
            </a:r>
            <a:endParaRPr lang="en-US" sz="1500" dirty="0"/>
          </a:p>
        </p:txBody>
      </p:sp>
      <p:pic>
        <p:nvPicPr>
          <p:cNvPr id="7" name="Image 2" descr="preencoded.png">    </p:cNvPr>
          <p:cNvPicPr>
            <a:picLocks noChangeAspect="1"/>
          </p:cNvPicPr>
          <p:nvPr/>
        </p:nvPicPr>
        <p:blipFill>
          <a:blip r:embed="rId3"/>
          <a:stretch>
            <a:fillRect/>
          </a:stretch>
        </p:blipFill>
        <p:spPr>
          <a:xfrm>
            <a:off x="677942" y="4006810"/>
            <a:ext cx="484227" cy="484227"/>
          </a:xfrm>
          <a:prstGeom prst="rect">
            <a:avLst/>
          </a:prstGeom>
        </p:spPr>
      </p:pic>
      <p:sp>
        <p:nvSpPr>
          <p:cNvPr id="8" name="Text 3"/>
          <p:cNvSpPr/>
          <p:nvPr/>
        </p:nvSpPr>
        <p:spPr>
          <a:xfrm>
            <a:off x="677942" y="4733092"/>
            <a:ext cx="2548771" cy="318611"/>
          </a:xfrm>
          <a:prstGeom prst="rect">
            <a:avLst/>
          </a:prstGeom>
          <a:noFill/>
          <a:ln/>
        </p:spPr>
        <p:txBody>
          <a:bodyPr wrap="none" lIns="0" tIns="0" rIns="0" bIns="0" rtlCol="0" anchor="t"/>
          <a:lstStyle/>
          <a:p>
            <a:pPr algn="l" indent="0" marL="0">
              <a:lnSpc>
                <a:spcPts val="2500"/>
              </a:lnSpc>
              <a:buNone/>
            </a:pPr>
            <a:r>
              <a:rPr lang="en-US" sz="2000" b="1" dirty="0">
                <a:solidFill>
                  <a:srgbClr val="EEEFF5"/>
                </a:solidFill>
                <a:latin typeface="Barlow Bold" pitchFamily="34" charset="0"/>
                <a:ea typeface="Barlow Bold" pitchFamily="34" charset="-122"/>
                <a:cs typeface="Barlow Bold" pitchFamily="34" charset="-120"/>
              </a:rPr>
              <a:t>Vuln</a:t>
            </a:r>
            <a:endParaRPr lang="en-US" sz="2000" dirty="0"/>
          </a:p>
        </p:txBody>
      </p:sp>
      <p:sp>
        <p:nvSpPr>
          <p:cNvPr id="9" name="Text 4"/>
          <p:cNvSpPr/>
          <p:nvPr/>
        </p:nvSpPr>
        <p:spPr>
          <a:xfrm>
            <a:off x="677942" y="5167908"/>
            <a:ext cx="7788116" cy="309920"/>
          </a:xfrm>
          <a:prstGeom prst="rect">
            <a:avLst/>
          </a:prstGeom>
          <a:noFill/>
          <a:ln/>
        </p:spPr>
        <p:txBody>
          <a:bodyPr wrap="non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Attackers used remote desktop vulnerabilities to gain control of ATM software.</a:t>
            </a:r>
            <a:endParaRPr lang="en-US" sz="1500" dirty="0"/>
          </a:p>
        </p:txBody>
      </p:sp>
      <p:pic>
        <p:nvPicPr>
          <p:cNvPr id="10" name="Image 3" descr="preencoded.png">    </p:cNvPr>
          <p:cNvPicPr>
            <a:picLocks noChangeAspect="1"/>
          </p:cNvPicPr>
          <p:nvPr/>
        </p:nvPicPr>
        <p:blipFill>
          <a:blip r:embed="rId4"/>
          <a:stretch>
            <a:fillRect/>
          </a:stretch>
        </p:blipFill>
        <p:spPr>
          <a:xfrm>
            <a:off x="677942" y="5865138"/>
            <a:ext cx="484227" cy="484227"/>
          </a:xfrm>
          <a:prstGeom prst="rect">
            <a:avLst/>
          </a:prstGeom>
        </p:spPr>
      </p:pic>
      <p:sp>
        <p:nvSpPr>
          <p:cNvPr id="11" name="Text 5"/>
          <p:cNvSpPr/>
          <p:nvPr/>
        </p:nvSpPr>
        <p:spPr>
          <a:xfrm>
            <a:off x="677942" y="6591419"/>
            <a:ext cx="2548771" cy="318611"/>
          </a:xfrm>
          <a:prstGeom prst="rect">
            <a:avLst/>
          </a:prstGeom>
          <a:noFill/>
          <a:ln/>
        </p:spPr>
        <p:txBody>
          <a:bodyPr wrap="none" lIns="0" tIns="0" rIns="0" bIns="0" rtlCol="0" anchor="t"/>
          <a:lstStyle/>
          <a:p>
            <a:pPr algn="l" indent="0" marL="0">
              <a:lnSpc>
                <a:spcPts val="2500"/>
              </a:lnSpc>
              <a:buNone/>
            </a:pPr>
            <a:r>
              <a:rPr lang="en-US" sz="2000" b="1" dirty="0">
                <a:solidFill>
                  <a:srgbClr val="EEEFF5"/>
                </a:solidFill>
                <a:latin typeface="Barlow Bold" pitchFamily="34" charset="0"/>
                <a:ea typeface="Barlow Bold" pitchFamily="34" charset="-122"/>
                <a:cs typeface="Barlow Bold" pitchFamily="34" charset="-120"/>
              </a:rPr>
              <a:t>Banks</a:t>
            </a:r>
            <a:endParaRPr lang="en-US" sz="2000" dirty="0"/>
          </a:p>
        </p:txBody>
      </p:sp>
      <p:sp>
        <p:nvSpPr>
          <p:cNvPr id="12" name="Text 6"/>
          <p:cNvSpPr/>
          <p:nvPr/>
        </p:nvSpPr>
        <p:spPr>
          <a:xfrm>
            <a:off x="677942" y="7026235"/>
            <a:ext cx="7788116" cy="619839"/>
          </a:xfrm>
          <a:prstGeom prst="rect">
            <a:avLst/>
          </a:prstGeom>
          <a:noFill/>
          <a:ln/>
        </p:spPr>
        <p:txBody>
          <a:bodyPr wrap="square" lIns="0" tIns="0" rIns="0" bIns="0" rtlCol="0" anchor="t"/>
          <a:lstStyle/>
          <a:p>
            <a:pPr algn="l" indent="0" marL="0">
              <a:lnSpc>
                <a:spcPts val="2400"/>
              </a:lnSpc>
              <a:buNone/>
            </a:pPr>
            <a:r>
              <a:rPr lang="en-US" sz="1500" dirty="0">
                <a:solidFill>
                  <a:srgbClr val="EEEFF5"/>
                </a:solidFill>
                <a:latin typeface="Montserrat" pitchFamily="34" charset="0"/>
                <a:ea typeface="Montserrat" pitchFamily="34" charset="-122"/>
                <a:cs typeface="Montserrat" pitchFamily="34" charset="-120"/>
              </a:rPr>
              <a:t>The operation resulted in massive losses, forcing banks to overhaul their network security systems. </a:t>
            </a:r>
            <a:endParaRPr lang="en-US" sz="1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2025-10-03T20:00:14Z</dcterms:created>
  <dcterms:modified xsi:type="dcterms:W3CDTF">2025-10-03T20:00:14Z</dcterms:modified>
</cp:coreProperties>
</file>